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embeddedFontLst>
    <p:embeddedFont>
      <p:font typeface="Architects Daughter"/>
      <p:regular r:id="rId25"/>
    </p:embeddedFont>
    <p:embeddedFont>
      <p:font typeface="Source Sans Pro"/>
      <p:regular r:id="rId26"/>
      <p:bold r:id="rId27"/>
      <p:italic r:id="rId28"/>
      <p:boldItalic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BF8309-55C9-4551-94D4-4964E5EF7000}">
  <a:tblStyle styleId="{F0BF8309-55C9-4551-94D4-4964E5EF700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urceSansPro-regular.fntdata"/><Relationship Id="rId25" Type="http://schemas.openxmlformats.org/officeDocument/2006/relationships/font" Target="fonts/ArchitectsDaughter-regular.fntdata"/><Relationship Id="rId28" Type="http://schemas.openxmlformats.org/officeDocument/2006/relationships/font" Target="fonts/SourceSansPro-italic.fntdata"/><Relationship Id="rId27" Type="http://schemas.openxmlformats.org/officeDocument/2006/relationships/font" Target="fonts/SourceSansPr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SansPr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6.xml"/><Relationship Id="rId33" Type="http://schemas.openxmlformats.org/officeDocument/2006/relationships/font" Target="fonts/OpenSans-boldItalic.fntdata"/><Relationship Id="rId10" Type="http://schemas.openxmlformats.org/officeDocument/2006/relationships/slide" Target="slides/slide5.xml"/><Relationship Id="rId32"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200"/>
              <a:buFont typeface="Arial"/>
              <a:buChar char="•"/>
            </a:pPr>
            <a:r>
              <a:rPr lang="en-US"/>
              <a:t>All commercial banks are responsible for maintaining the deposits of their account holders. </a:t>
            </a:r>
            <a:endParaRPr/>
          </a:p>
          <a:p>
            <a:pPr indent="-285750" lvl="0" marL="285750" rtl="0" algn="l">
              <a:spcBef>
                <a:spcPts val="0"/>
              </a:spcBef>
              <a:spcAft>
                <a:spcPts val="0"/>
              </a:spcAft>
              <a:buClr>
                <a:schemeClr val="dk1"/>
              </a:buClr>
              <a:buSzPts val="1200"/>
              <a:buFont typeface="Arial"/>
              <a:buChar char="•"/>
            </a:pPr>
            <a:r>
              <a:rPr lang="en-US"/>
              <a:t>Transactions are socially and legally governed by the central bank. </a:t>
            </a:r>
            <a:endParaRPr/>
          </a:p>
          <a:p>
            <a:pPr indent="-285750" lvl="0" marL="285750" rtl="0" algn="l">
              <a:spcBef>
                <a:spcPts val="0"/>
              </a:spcBef>
              <a:spcAft>
                <a:spcPts val="0"/>
              </a:spcAft>
              <a:buClr>
                <a:schemeClr val="dk1"/>
              </a:buClr>
              <a:buSzPts val="1200"/>
              <a:buFont typeface="Arial"/>
              <a:buChar char="•"/>
            </a:pPr>
            <a:r>
              <a:rPr lang="en-US"/>
              <a:t>Commercial banking started over 200 years ago when goldsmiths (metal workers specialising in precious metals such as gold) operated as banks.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Banking itselfcan be traced as fur back as 2000 BC when merchants in Assyria and Babylonia used grain Joans to farmers and other traders. Modern commercial banking using the internet (c-banking) did not start until 1995.</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Credit creation </a:t>
            </a:r>
            <a:endParaRPr/>
          </a:p>
          <a:p>
            <a:pPr indent="-285750" lvl="0" marL="285750" rtl="0" algn="l">
              <a:spcBef>
                <a:spcPts val="0"/>
              </a:spcBef>
              <a:spcAft>
                <a:spcPts val="0"/>
              </a:spcAft>
              <a:buClr>
                <a:schemeClr val="dk1"/>
              </a:buClr>
              <a:buSzPts val="1200"/>
              <a:buFont typeface="Arial"/>
              <a:buChar char="•"/>
            </a:pPr>
            <a:r>
              <a:rPr lang="en-US"/>
              <a:t>Banks increase the supply of money in an economy by making money available to borrowers. </a:t>
            </a:r>
            <a:endParaRPr/>
          </a:p>
          <a:p>
            <a:pPr indent="-285750" lvl="0" marL="285750" rtl="0" algn="l">
              <a:spcBef>
                <a:spcPts val="0"/>
              </a:spcBef>
              <a:spcAft>
                <a:spcPts val="0"/>
              </a:spcAft>
              <a:buClr>
                <a:schemeClr val="dk1"/>
              </a:buClr>
              <a:buSzPts val="1200"/>
              <a:buFont typeface="Arial"/>
              <a:buChar char="•"/>
            </a:pPr>
            <a:r>
              <a:rPr lang="en-US"/>
              <a:t>Credit allows the borrower to gain purchasing power (money) now with the promise to pay the lender (or creditor) at a future time. </a:t>
            </a:r>
            <a:endParaRPr/>
          </a:p>
          <a:p>
            <a:pPr indent="-285750" lvl="0" marL="285750" rtl="0" algn="l">
              <a:spcBef>
                <a:spcPts val="0"/>
              </a:spcBef>
              <a:spcAft>
                <a:spcPts val="0"/>
              </a:spcAft>
              <a:buClr>
                <a:schemeClr val="dk1"/>
              </a:buClr>
              <a:buSzPts val="1200"/>
              <a:buFont typeface="Arial"/>
              <a:buChar char="•"/>
            </a:pPr>
            <a:r>
              <a:rPr lang="en-US"/>
              <a:t>Credit creation enables commercial banks to generate considerable additional purchasing power from their cash deposits. </a:t>
            </a:r>
            <a:endParaRPr/>
          </a:p>
          <a:p>
            <a:pPr indent="-209550" lvl="0" marL="28575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lang="en-US"/>
              <a:t>Central banks can print money, they do not create credit; </a:t>
            </a:r>
            <a:endParaRPr/>
          </a:p>
          <a:p>
            <a:pPr indent="0" lvl="0" marL="0" rtl="0" algn="l">
              <a:spcBef>
                <a:spcPts val="0"/>
              </a:spcBef>
              <a:spcAft>
                <a:spcPts val="0"/>
              </a:spcAft>
              <a:buNone/>
            </a:pPr>
            <a:r>
              <a:rPr lang="en-US"/>
              <a:t>this is a key function that distinguishes commercial banks from other financial institutions, such as insurance companies and investment banks.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bg>
      <p:bgPr>
        <a:blipFill>
          <a:blip r:embed="rId2">
            <a:alphaModFix amt="15000"/>
          </a:blip>
          <a:stretch>
            <a:fillRect/>
          </a:stretch>
        </a:blipFill>
      </p:bgPr>
    </p:bg>
    <p:spTree>
      <p:nvGrpSpPr>
        <p:cNvPr id="18" name="Shape 18"/>
        <p:cNvGrpSpPr/>
        <p:nvPr/>
      </p:nvGrpSpPr>
      <p:grpSpPr>
        <a:xfrm>
          <a:off x="0" y="0"/>
          <a:ext cx="0" cy="0"/>
          <a:chOff x="0" y="0"/>
          <a:chExt cx="0" cy="0"/>
        </a:xfrm>
      </p:grpSpPr>
      <p:sp>
        <p:nvSpPr>
          <p:cNvPr id="19" name="Google Shape;19;p2"/>
          <p:cNvSpPr/>
          <p:nvPr/>
        </p:nvSpPr>
        <p:spPr>
          <a:xfrm>
            <a:off x="3176"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6"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Large ocean wave (semitransparent)" id="24" name="Google Shape;24;p2" title="Ocean Wave"/>
          <p:cNvPicPr preferRelativeResize="0"/>
          <p:nvPr/>
        </p:nvPicPr>
        <p:blipFill rotWithShape="1">
          <a:blip r:embed="rId3">
            <a:alphaModFix/>
          </a:blip>
          <a:srcRect b="0" l="0" r="0" t="0"/>
          <a:stretch/>
        </p:blipFill>
        <p:spPr>
          <a:xfrm>
            <a:off x="-1" y="57"/>
            <a:ext cx="12191999" cy="685788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11"/>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1"/>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1" name="Google Shape;91;p11"/>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1"/>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4" name="Shape 94"/>
        <p:cNvGrpSpPr/>
        <p:nvPr/>
      </p:nvGrpSpPr>
      <p:grpSpPr>
        <a:xfrm>
          <a:off x="0" y="0"/>
          <a:ext cx="0" cy="0"/>
          <a:chOff x="0" y="0"/>
          <a:chExt cx="0" cy="0"/>
        </a:xfrm>
      </p:grpSpPr>
      <p:sp>
        <p:nvSpPr>
          <p:cNvPr id="95" name="Google Shape;95;p12"/>
          <p:cNvSpPr/>
          <p:nvPr/>
        </p:nvSpPr>
        <p:spPr>
          <a:xfrm>
            <a:off x="3176"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2"/>
          <p:cNvSpPr/>
          <p:nvPr/>
        </p:nvSpPr>
        <p:spPr>
          <a:xfrm>
            <a:off x="16"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2"/>
          <p:cNvSpPr txBox="1"/>
          <p:nvPr>
            <p:ph type="title"/>
          </p:nvPr>
        </p:nvSpPr>
        <p:spPr>
          <a:xfrm rot="5400000">
            <a:off x="7160640" y="1979041"/>
            <a:ext cx="5757421" cy="26289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2"/>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9" name="Google Shape;99;p12"/>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2"/>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2"/>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02" name="Shape 102"/>
        <p:cNvGrpSpPr/>
        <p:nvPr/>
      </p:nvGrpSpPr>
      <p:grpSpPr>
        <a:xfrm>
          <a:off x="0" y="0"/>
          <a:ext cx="0" cy="0"/>
          <a:chOff x="0" y="0"/>
          <a:chExt cx="0" cy="0"/>
        </a:xfrm>
      </p:grpSpPr>
      <p:sp>
        <p:nvSpPr>
          <p:cNvPr id="103" name="Google Shape;103;p13"/>
          <p:cNvSpPr txBox="1"/>
          <p:nvPr>
            <p:ph type="title"/>
          </p:nvPr>
        </p:nvSpPr>
        <p:spPr>
          <a:xfrm>
            <a:off x="609601" y="244477"/>
            <a:ext cx="11180234" cy="1431925"/>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3"/>
          <p:cNvSpPr txBox="1"/>
          <p:nvPr>
            <p:ph idx="1" type="body"/>
          </p:nvPr>
        </p:nvSpPr>
        <p:spPr>
          <a:xfrm>
            <a:off x="1117600" y="1905000"/>
            <a:ext cx="5236634" cy="41910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5" name="Google Shape;105;p13"/>
          <p:cNvSpPr txBox="1"/>
          <p:nvPr>
            <p:ph idx="2" type="body"/>
          </p:nvPr>
        </p:nvSpPr>
        <p:spPr>
          <a:xfrm>
            <a:off x="6557434" y="1905000"/>
            <a:ext cx="5236634" cy="20193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6" name="Google Shape;106;p13"/>
          <p:cNvSpPr txBox="1"/>
          <p:nvPr>
            <p:ph idx="3" type="body"/>
          </p:nvPr>
        </p:nvSpPr>
        <p:spPr>
          <a:xfrm>
            <a:off x="6557434" y="4076700"/>
            <a:ext cx="5236634" cy="20193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7" name="Google Shape;107;p13"/>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3"/>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3"/>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110" name="Shape 110"/>
        <p:cNvGrpSpPr/>
        <p:nvPr/>
      </p:nvGrpSpPr>
      <p:grpSpPr>
        <a:xfrm>
          <a:off x="0" y="0"/>
          <a:ext cx="0" cy="0"/>
          <a:chOff x="0" y="0"/>
          <a:chExt cx="0" cy="0"/>
        </a:xfrm>
      </p:grpSpPr>
      <p:sp>
        <p:nvSpPr>
          <p:cNvPr id="111" name="Google Shape;111;p14"/>
          <p:cNvSpPr txBox="1"/>
          <p:nvPr>
            <p:ph idx="1" type="body"/>
          </p:nvPr>
        </p:nvSpPr>
        <p:spPr>
          <a:xfrm>
            <a:off x="914400" y="762000"/>
            <a:ext cx="11887200" cy="53340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2" name="Google Shape;112;p14"/>
          <p:cNvSpPr txBox="1"/>
          <p:nvPr>
            <p:ph idx="10" type="dt"/>
          </p:nvPr>
        </p:nvSpPr>
        <p:spPr>
          <a:xfrm>
            <a:off x="914401" y="6248400"/>
            <a:ext cx="2540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4"/>
          <p:cNvSpPr txBox="1"/>
          <p:nvPr>
            <p:ph idx="11" type="ftr"/>
          </p:nvPr>
        </p:nvSpPr>
        <p:spPr>
          <a:xfrm>
            <a:off x="4165601" y="6248400"/>
            <a:ext cx="38608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4"/>
          <p:cNvSpPr txBox="1"/>
          <p:nvPr>
            <p:ph idx="12" type="sldNum"/>
          </p:nvPr>
        </p:nvSpPr>
        <p:spPr>
          <a:xfrm>
            <a:off x="8737600" y="6248400"/>
            <a:ext cx="2540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15" name="Shape 115"/>
        <p:cNvGrpSpPr/>
        <p:nvPr/>
      </p:nvGrpSpPr>
      <p:grpSpPr>
        <a:xfrm>
          <a:off x="0" y="0"/>
          <a:ext cx="0" cy="0"/>
          <a:chOff x="0" y="0"/>
          <a:chExt cx="0" cy="0"/>
        </a:xfrm>
      </p:grpSpPr>
      <p:sp>
        <p:nvSpPr>
          <p:cNvPr id="116" name="Google Shape;116;p15"/>
          <p:cNvSpPr txBox="1"/>
          <p:nvPr>
            <p:ph type="title"/>
          </p:nvPr>
        </p:nvSpPr>
        <p:spPr>
          <a:xfrm>
            <a:off x="1219200" y="277813"/>
            <a:ext cx="10363200" cy="11430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15"/>
          <p:cNvSpPr txBox="1"/>
          <p:nvPr>
            <p:ph idx="1" type="body"/>
          </p:nvPr>
        </p:nvSpPr>
        <p:spPr>
          <a:xfrm>
            <a:off x="1219200" y="1600201"/>
            <a:ext cx="5080000" cy="4530725"/>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8" name="Google Shape;118;p15"/>
          <p:cNvSpPr txBox="1"/>
          <p:nvPr>
            <p:ph idx="2" type="body"/>
          </p:nvPr>
        </p:nvSpPr>
        <p:spPr>
          <a:xfrm>
            <a:off x="6502400" y="1600201"/>
            <a:ext cx="5080000" cy="4530725"/>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9" name="Google Shape;119;p15"/>
          <p:cNvSpPr txBox="1"/>
          <p:nvPr>
            <p:ph idx="10" type="dt"/>
          </p:nvPr>
        </p:nvSpPr>
        <p:spPr>
          <a:xfrm>
            <a:off x="1219200" y="6251575"/>
            <a:ext cx="26416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5"/>
          <p:cNvSpPr txBox="1"/>
          <p:nvPr>
            <p:ph idx="11" type="ftr"/>
          </p:nvPr>
        </p:nvSpPr>
        <p:spPr>
          <a:xfrm>
            <a:off x="4470400" y="6248400"/>
            <a:ext cx="39624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5"/>
          <p:cNvSpPr txBox="1"/>
          <p:nvPr>
            <p:ph idx="12" type="sldNum"/>
          </p:nvPr>
        </p:nvSpPr>
        <p:spPr>
          <a:xfrm>
            <a:off x="9042400" y="6248400"/>
            <a:ext cx="2540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122" name="Shape 122"/>
        <p:cNvGrpSpPr/>
        <p:nvPr/>
      </p:nvGrpSpPr>
      <p:grpSpPr>
        <a:xfrm>
          <a:off x="0" y="0"/>
          <a:ext cx="0" cy="0"/>
          <a:chOff x="0" y="0"/>
          <a:chExt cx="0" cy="0"/>
        </a:xfrm>
      </p:grpSpPr>
      <p:sp>
        <p:nvSpPr>
          <p:cNvPr id="123" name="Google Shape;123;p16"/>
          <p:cNvSpPr txBox="1"/>
          <p:nvPr>
            <p:ph type="title"/>
          </p:nvPr>
        </p:nvSpPr>
        <p:spPr>
          <a:xfrm>
            <a:off x="1219200" y="277813"/>
            <a:ext cx="10363200" cy="11430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16"/>
          <p:cNvSpPr txBox="1"/>
          <p:nvPr>
            <p:ph idx="1" type="body"/>
          </p:nvPr>
        </p:nvSpPr>
        <p:spPr>
          <a:xfrm>
            <a:off x="1219200" y="1600201"/>
            <a:ext cx="10363200" cy="2189163"/>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25" name="Google Shape;125;p16"/>
          <p:cNvSpPr txBox="1"/>
          <p:nvPr>
            <p:ph idx="2" type="body"/>
          </p:nvPr>
        </p:nvSpPr>
        <p:spPr>
          <a:xfrm>
            <a:off x="1219200" y="3941763"/>
            <a:ext cx="10363200" cy="2189162"/>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26" name="Google Shape;126;p16"/>
          <p:cNvSpPr txBox="1"/>
          <p:nvPr>
            <p:ph idx="10" type="dt"/>
          </p:nvPr>
        </p:nvSpPr>
        <p:spPr>
          <a:xfrm>
            <a:off x="1219200" y="6251575"/>
            <a:ext cx="26416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6"/>
          <p:cNvSpPr txBox="1"/>
          <p:nvPr>
            <p:ph idx="11" type="ftr"/>
          </p:nvPr>
        </p:nvSpPr>
        <p:spPr>
          <a:xfrm>
            <a:off x="4470400" y="6248400"/>
            <a:ext cx="39624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6"/>
          <p:cNvSpPr txBox="1"/>
          <p:nvPr>
            <p:ph idx="12" type="sldNum"/>
          </p:nvPr>
        </p:nvSpPr>
        <p:spPr>
          <a:xfrm>
            <a:off x="9042400" y="6248400"/>
            <a:ext cx="2540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29" name="Shape 129"/>
        <p:cNvGrpSpPr/>
        <p:nvPr/>
      </p:nvGrpSpPr>
      <p:grpSpPr>
        <a:xfrm>
          <a:off x="0" y="0"/>
          <a:ext cx="0" cy="0"/>
          <a:chOff x="0" y="0"/>
          <a:chExt cx="0" cy="0"/>
        </a:xfrm>
      </p:grpSpPr>
      <p:sp>
        <p:nvSpPr>
          <p:cNvPr id="130" name="Google Shape;130;p17"/>
          <p:cNvSpPr txBox="1"/>
          <p:nvPr>
            <p:ph type="title"/>
          </p:nvPr>
        </p:nvSpPr>
        <p:spPr>
          <a:xfrm>
            <a:off x="609600" y="274638"/>
            <a:ext cx="10972800" cy="11430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17"/>
          <p:cNvSpPr txBox="1"/>
          <p:nvPr>
            <p:ph idx="1" type="body"/>
          </p:nvPr>
        </p:nvSpPr>
        <p:spPr>
          <a:xfrm>
            <a:off x="609600" y="1600200"/>
            <a:ext cx="5384800" cy="45339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2" name="Google Shape;132;p17"/>
          <p:cNvSpPr txBox="1"/>
          <p:nvPr>
            <p:ph idx="2" type="body"/>
          </p:nvPr>
        </p:nvSpPr>
        <p:spPr>
          <a:xfrm>
            <a:off x="6197600" y="1600200"/>
            <a:ext cx="5384800" cy="219075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3" name="Google Shape;133;p17"/>
          <p:cNvSpPr txBox="1"/>
          <p:nvPr>
            <p:ph idx="3" type="body"/>
          </p:nvPr>
        </p:nvSpPr>
        <p:spPr>
          <a:xfrm>
            <a:off x="6197600" y="3943350"/>
            <a:ext cx="5384800" cy="219075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4" name="Google Shape;134;p17"/>
          <p:cNvSpPr txBox="1"/>
          <p:nvPr>
            <p:ph idx="12" type="sldNum"/>
          </p:nvPr>
        </p:nvSpPr>
        <p:spPr>
          <a:xfrm>
            <a:off x="8737600" y="6243638"/>
            <a:ext cx="28448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5" name="Google Shape;135;p17"/>
          <p:cNvSpPr txBox="1"/>
          <p:nvPr>
            <p:ph idx="10" type="dt"/>
          </p:nvPr>
        </p:nvSpPr>
        <p:spPr>
          <a:xfrm>
            <a:off x="609600" y="6243638"/>
            <a:ext cx="28448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7"/>
          <p:cNvSpPr txBox="1"/>
          <p:nvPr>
            <p:ph idx="11" type="ftr"/>
          </p:nvPr>
        </p:nvSpPr>
        <p:spPr>
          <a:xfrm>
            <a:off x="4165600" y="6243638"/>
            <a:ext cx="38608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5" name="Shape 25"/>
        <p:cNvGrpSpPr/>
        <p:nvPr/>
      </p:nvGrpSpPr>
      <p:grpSpPr>
        <a:xfrm>
          <a:off x="0" y="0"/>
          <a:ext cx="0" cy="0"/>
          <a:chOff x="0" y="0"/>
          <a:chExt cx="0" cy="0"/>
        </a:xfrm>
      </p:grpSpPr>
      <p:sp>
        <p:nvSpPr>
          <p:cNvPr id="26" name="Google Shape;26;p3"/>
          <p:cNvSpPr/>
          <p:nvPr/>
        </p:nvSpPr>
        <p:spPr>
          <a:xfrm>
            <a:off x="3176"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16"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262626"/>
              </a:buClr>
              <a:buSzPts val="7998"/>
              <a:buFont typeface="Calibri"/>
              <a:buNone/>
              <a:defRPr sz="7998">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Autofit/>
          </a:bodyPr>
          <a:lstStyle>
            <a:lvl1pPr lvl="0" algn="l">
              <a:lnSpc>
                <a:spcPct val="90000"/>
              </a:lnSpc>
              <a:spcBef>
                <a:spcPts val="1200"/>
              </a:spcBef>
              <a:spcAft>
                <a:spcPts val="0"/>
              </a:spcAft>
              <a:buSzPts val="2399"/>
              <a:buNone/>
              <a:defRPr sz="2399" cap="none">
                <a:solidFill>
                  <a:schemeClr val="dk2"/>
                </a:solidFill>
                <a:latin typeface="Calibri"/>
                <a:ea typeface="Calibri"/>
                <a:cs typeface="Calibri"/>
                <a:sym typeface="Calibri"/>
              </a:defRPr>
            </a:lvl1pPr>
            <a:lvl2pPr lvl="1" algn="ctr">
              <a:lnSpc>
                <a:spcPct val="90000"/>
              </a:lnSpc>
              <a:spcBef>
                <a:spcPts val="200"/>
              </a:spcBef>
              <a:spcAft>
                <a:spcPts val="0"/>
              </a:spcAft>
              <a:buSzPts val="2399"/>
              <a:buNone/>
              <a:defRPr sz="2399"/>
            </a:lvl2pPr>
            <a:lvl3pPr lvl="2" algn="ctr">
              <a:lnSpc>
                <a:spcPct val="90000"/>
              </a:lnSpc>
              <a:spcBef>
                <a:spcPts val="400"/>
              </a:spcBef>
              <a:spcAft>
                <a:spcPts val="0"/>
              </a:spcAft>
              <a:buSzPts val="2399"/>
              <a:buNone/>
              <a:defRPr sz="2399"/>
            </a:lvl3pPr>
            <a:lvl4pPr lvl="3" algn="ctr">
              <a:lnSpc>
                <a:spcPct val="90000"/>
              </a:lnSpc>
              <a:spcBef>
                <a:spcPts val="400"/>
              </a:spcBef>
              <a:spcAft>
                <a:spcPts val="0"/>
              </a:spcAft>
              <a:buSzPts val="1999"/>
              <a:buNone/>
              <a:defRPr sz="1999"/>
            </a:lvl4pPr>
            <a:lvl5pPr lvl="4" algn="ctr">
              <a:lnSpc>
                <a:spcPct val="90000"/>
              </a:lnSpc>
              <a:spcBef>
                <a:spcPts val="400"/>
              </a:spcBef>
              <a:spcAft>
                <a:spcPts val="0"/>
              </a:spcAft>
              <a:buSzPts val="1999"/>
              <a:buNone/>
              <a:defRPr sz="1999"/>
            </a:lvl5pPr>
            <a:lvl6pPr lvl="5" algn="ctr">
              <a:lnSpc>
                <a:spcPct val="90000"/>
              </a:lnSpc>
              <a:spcBef>
                <a:spcPts val="400"/>
              </a:spcBef>
              <a:spcAft>
                <a:spcPts val="0"/>
              </a:spcAft>
              <a:buSzPts val="1999"/>
              <a:buNone/>
              <a:defRPr sz="1999"/>
            </a:lvl6pPr>
            <a:lvl7pPr lvl="6" algn="ctr">
              <a:lnSpc>
                <a:spcPct val="90000"/>
              </a:lnSpc>
              <a:spcBef>
                <a:spcPts val="400"/>
              </a:spcBef>
              <a:spcAft>
                <a:spcPts val="0"/>
              </a:spcAft>
              <a:buSzPts val="1999"/>
              <a:buNone/>
              <a:defRPr sz="1999"/>
            </a:lvl7pPr>
            <a:lvl8pPr lvl="7" algn="ctr">
              <a:lnSpc>
                <a:spcPct val="90000"/>
              </a:lnSpc>
              <a:spcBef>
                <a:spcPts val="400"/>
              </a:spcBef>
              <a:spcAft>
                <a:spcPts val="0"/>
              </a:spcAft>
              <a:buSzPts val="1999"/>
              <a:buNone/>
              <a:defRPr sz="1999"/>
            </a:lvl8pPr>
            <a:lvl9pPr lvl="8" algn="ctr">
              <a:lnSpc>
                <a:spcPct val="90000"/>
              </a:lnSpc>
              <a:spcBef>
                <a:spcPts val="400"/>
              </a:spcBef>
              <a:spcAft>
                <a:spcPts val="400"/>
              </a:spcAft>
              <a:buSzPts val="1999"/>
              <a:buNone/>
              <a:defRPr sz="1999"/>
            </a:lvl9pPr>
          </a:lstStyle>
          <a:p/>
        </p:txBody>
      </p:sp>
      <p:sp>
        <p:nvSpPr>
          <p:cNvPr id="30" name="Google Shape;30;p3"/>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3" name="Google Shape;33;p3"/>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sp>
        <p:nvSpPr>
          <p:cNvPr id="35" name="Google Shape;35;p4"/>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4799"/>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7" name="Google Shape;37;p4"/>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40" name="Shape 40"/>
        <p:cNvGrpSpPr/>
        <p:nvPr/>
      </p:nvGrpSpPr>
      <p:grpSpPr>
        <a:xfrm>
          <a:off x="0" y="0"/>
          <a:ext cx="0" cy="0"/>
          <a:chOff x="0" y="0"/>
          <a:chExt cx="0" cy="0"/>
        </a:xfrm>
      </p:grpSpPr>
      <p:sp>
        <p:nvSpPr>
          <p:cNvPr id="41" name="Google Shape;41;p5"/>
          <p:cNvSpPr/>
          <p:nvPr/>
        </p:nvSpPr>
        <p:spPr>
          <a:xfrm>
            <a:off x="3176"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16"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262626"/>
              </a:buClr>
              <a:buSzPts val="7998"/>
              <a:buFont typeface="Calibri"/>
              <a:buNone/>
              <a:defRPr b="0" sz="7998">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399"/>
              <a:buNone/>
              <a:defRPr sz="2399"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799"/>
              <a:buNone/>
              <a:defRPr sz="1799">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45" name="Google Shape;45;p5"/>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8" name="Google Shape;48;p5"/>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6"/>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2" name="Google Shape;52;p6"/>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6"/>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7"/>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7"/>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200"/>
              </a:spcBef>
              <a:spcAft>
                <a:spcPts val="0"/>
              </a:spcAft>
              <a:buSzPts val="1999"/>
              <a:buNone/>
              <a:defRPr b="0" sz="1999" cap="none">
                <a:solidFill>
                  <a:schemeClr val="dk2"/>
                </a:solidFill>
              </a:defRPr>
            </a:lvl1pPr>
            <a:lvl2pPr indent="-228600" lvl="1" marL="914400" algn="l">
              <a:lnSpc>
                <a:spcPct val="90000"/>
              </a:lnSpc>
              <a:spcBef>
                <a:spcPts val="200"/>
              </a:spcBef>
              <a:spcAft>
                <a:spcPts val="0"/>
              </a:spcAft>
              <a:buSzPts val="1999"/>
              <a:buNone/>
              <a:defRPr b="1" sz="1999"/>
            </a:lvl2pPr>
            <a:lvl3pPr indent="-228600" lvl="2" marL="1371600" algn="l">
              <a:lnSpc>
                <a:spcPct val="90000"/>
              </a:lnSpc>
              <a:spcBef>
                <a:spcPts val="400"/>
              </a:spcBef>
              <a:spcAft>
                <a:spcPts val="0"/>
              </a:spcAft>
              <a:buSzPts val="1799"/>
              <a:buNone/>
              <a:defRPr b="1" sz="1799"/>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9" name="Google Shape;59;p7"/>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0" name="Google Shape;60;p7"/>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200"/>
              </a:spcBef>
              <a:spcAft>
                <a:spcPts val="0"/>
              </a:spcAft>
              <a:buSzPts val="1999"/>
              <a:buNone/>
              <a:defRPr b="0" sz="1999" cap="none">
                <a:solidFill>
                  <a:schemeClr val="dk2"/>
                </a:solidFill>
              </a:defRPr>
            </a:lvl1pPr>
            <a:lvl2pPr indent="-228600" lvl="1" marL="914400" algn="l">
              <a:lnSpc>
                <a:spcPct val="90000"/>
              </a:lnSpc>
              <a:spcBef>
                <a:spcPts val="200"/>
              </a:spcBef>
              <a:spcAft>
                <a:spcPts val="0"/>
              </a:spcAft>
              <a:buSzPts val="1999"/>
              <a:buNone/>
              <a:defRPr b="1" sz="1999"/>
            </a:lvl2pPr>
            <a:lvl3pPr indent="-228600" lvl="2" marL="1371600" algn="l">
              <a:lnSpc>
                <a:spcPct val="90000"/>
              </a:lnSpc>
              <a:spcBef>
                <a:spcPts val="400"/>
              </a:spcBef>
              <a:spcAft>
                <a:spcPts val="0"/>
              </a:spcAft>
              <a:buSzPts val="1799"/>
              <a:buNone/>
              <a:defRPr b="1" sz="1799"/>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1" name="Google Shape;61;p7"/>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2" name="Google Shape;62;p7"/>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8"/>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8"/>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8"/>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0" name="Shape 70"/>
        <p:cNvGrpSpPr/>
        <p:nvPr/>
      </p:nvGrpSpPr>
      <p:grpSpPr>
        <a:xfrm>
          <a:off x="0" y="0"/>
          <a:ext cx="0" cy="0"/>
          <a:chOff x="0" y="0"/>
          <a:chExt cx="0" cy="0"/>
        </a:xfrm>
      </p:grpSpPr>
      <p:sp>
        <p:nvSpPr>
          <p:cNvPr id="71" name="Google Shape;71;p9"/>
          <p:cNvSpPr/>
          <p:nvPr/>
        </p:nvSpPr>
        <p:spPr>
          <a:xfrm>
            <a:off x="17"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txBox="1"/>
          <p:nvPr>
            <p:ph type="title"/>
          </p:nvPr>
        </p:nvSpPr>
        <p:spPr>
          <a:xfrm>
            <a:off x="457201" y="594359"/>
            <a:ext cx="3200400" cy="22860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FFFFFF"/>
              </a:buClr>
              <a:buSzPts val="3599"/>
              <a:buFont typeface="Calibri"/>
              <a:buNone/>
              <a:defRPr b="0" sz="3599">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9"/>
          <p:cNvSpPr txBox="1"/>
          <p:nvPr>
            <p:ph idx="1" type="body"/>
          </p:nvPr>
        </p:nvSpPr>
        <p:spPr>
          <a:xfrm>
            <a:off x="4800601" y="731520"/>
            <a:ext cx="6492240" cy="52578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5" name="Google Shape;75;p9"/>
          <p:cNvSpPr txBox="1"/>
          <p:nvPr>
            <p:ph idx="2" type="body"/>
          </p:nvPr>
        </p:nvSpPr>
        <p:spPr>
          <a:xfrm>
            <a:off x="457201" y="2926080"/>
            <a:ext cx="3200400" cy="337912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6" name="Google Shape;76;p9"/>
          <p:cNvSpPr txBox="1"/>
          <p:nvPr>
            <p:ph idx="10" type="dt"/>
          </p:nvPr>
        </p:nvSpPr>
        <p:spPr>
          <a:xfrm>
            <a:off x="465512" y="6459787"/>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
          <p:cNvSpPr txBox="1"/>
          <p:nvPr>
            <p:ph idx="11" type="ftr"/>
          </p:nvPr>
        </p:nvSpPr>
        <p:spPr>
          <a:xfrm>
            <a:off x="4800600" y="6459787"/>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9"/>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Calibri"/>
                <a:ea typeface="Calibri"/>
                <a:cs typeface="Calibri"/>
                <a:sym typeface="Calibri"/>
              </a:defRPr>
            </a:lvl1pPr>
            <a:lvl2pPr indent="0" lvl="1" marL="0" algn="r">
              <a:spcBef>
                <a:spcPts val="0"/>
              </a:spcBef>
              <a:buNone/>
              <a:defRPr sz="1050">
                <a:solidFill>
                  <a:schemeClr val="dk2"/>
                </a:solidFill>
                <a:latin typeface="Calibri"/>
                <a:ea typeface="Calibri"/>
                <a:cs typeface="Calibri"/>
                <a:sym typeface="Calibri"/>
              </a:defRPr>
            </a:lvl2pPr>
            <a:lvl3pPr indent="0" lvl="2" marL="0" algn="r">
              <a:spcBef>
                <a:spcPts val="0"/>
              </a:spcBef>
              <a:buNone/>
              <a:defRPr sz="1050">
                <a:solidFill>
                  <a:schemeClr val="dk2"/>
                </a:solidFill>
                <a:latin typeface="Calibri"/>
                <a:ea typeface="Calibri"/>
                <a:cs typeface="Calibri"/>
                <a:sym typeface="Calibri"/>
              </a:defRPr>
            </a:lvl3pPr>
            <a:lvl4pPr indent="0" lvl="3" marL="0" algn="r">
              <a:spcBef>
                <a:spcPts val="0"/>
              </a:spcBef>
              <a:buNone/>
              <a:defRPr sz="1050">
                <a:solidFill>
                  <a:schemeClr val="dk2"/>
                </a:solidFill>
                <a:latin typeface="Calibri"/>
                <a:ea typeface="Calibri"/>
                <a:cs typeface="Calibri"/>
                <a:sym typeface="Calibri"/>
              </a:defRPr>
            </a:lvl4pPr>
            <a:lvl5pPr indent="0" lvl="4" marL="0" algn="r">
              <a:spcBef>
                <a:spcPts val="0"/>
              </a:spcBef>
              <a:buNone/>
              <a:defRPr sz="1050">
                <a:solidFill>
                  <a:schemeClr val="dk2"/>
                </a:solidFill>
                <a:latin typeface="Calibri"/>
                <a:ea typeface="Calibri"/>
                <a:cs typeface="Calibri"/>
                <a:sym typeface="Calibri"/>
              </a:defRPr>
            </a:lvl5pPr>
            <a:lvl6pPr indent="0" lvl="5" marL="0" algn="r">
              <a:spcBef>
                <a:spcPts val="0"/>
              </a:spcBef>
              <a:buNone/>
              <a:defRPr sz="1050">
                <a:solidFill>
                  <a:schemeClr val="dk2"/>
                </a:solidFill>
                <a:latin typeface="Calibri"/>
                <a:ea typeface="Calibri"/>
                <a:cs typeface="Calibri"/>
                <a:sym typeface="Calibri"/>
              </a:defRPr>
            </a:lvl6pPr>
            <a:lvl7pPr indent="0" lvl="6" marL="0" algn="r">
              <a:spcBef>
                <a:spcPts val="0"/>
              </a:spcBef>
              <a:buNone/>
              <a:defRPr sz="1050">
                <a:solidFill>
                  <a:schemeClr val="dk2"/>
                </a:solidFill>
                <a:latin typeface="Calibri"/>
                <a:ea typeface="Calibri"/>
                <a:cs typeface="Calibri"/>
                <a:sym typeface="Calibri"/>
              </a:defRPr>
            </a:lvl7pPr>
            <a:lvl8pPr indent="0" lvl="7" marL="0" algn="r">
              <a:spcBef>
                <a:spcPts val="0"/>
              </a:spcBef>
              <a:buNone/>
              <a:defRPr sz="1050">
                <a:solidFill>
                  <a:schemeClr val="dk2"/>
                </a:solidFill>
                <a:latin typeface="Calibri"/>
                <a:ea typeface="Calibri"/>
                <a:cs typeface="Calibri"/>
                <a:sym typeface="Calibri"/>
              </a:defRPr>
            </a:lvl8pPr>
            <a:lvl9pPr indent="0" lvl="8" marL="0" algn="r">
              <a:spcBef>
                <a:spcPts val="0"/>
              </a:spcBef>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9" name="Shape 79"/>
        <p:cNvGrpSpPr/>
        <p:nvPr/>
      </p:nvGrpSpPr>
      <p:grpSpPr>
        <a:xfrm>
          <a:off x="0" y="0"/>
          <a:ext cx="0" cy="0"/>
          <a:chOff x="0" y="0"/>
          <a:chExt cx="0" cy="0"/>
        </a:xfrm>
      </p:grpSpPr>
      <p:sp>
        <p:nvSpPr>
          <p:cNvPr id="80" name="Google Shape;80;p10"/>
          <p:cNvSpPr/>
          <p:nvPr/>
        </p:nvSpPr>
        <p:spPr>
          <a:xfrm>
            <a:off x="1"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p:nvPr/>
        </p:nvSpPr>
        <p:spPr>
          <a:xfrm>
            <a:off x="16"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0"/>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599"/>
              <a:buFont typeface="Calibri"/>
              <a:buNone/>
              <a:defRPr b="0" sz="3599">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0"/>
          <p:cNvSpPr/>
          <p:nvPr>
            <p:ph idx="2" type="pic"/>
          </p:nvPr>
        </p:nvSpPr>
        <p:spPr>
          <a:xfrm>
            <a:off x="15" y="0"/>
            <a:ext cx="12191985" cy="4915076"/>
          </a:xfrm>
          <a:prstGeom prst="rect">
            <a:avLst/>
          </a:prstGeom>
          <a:blipFill rotWithShape="1">
            <a:blip r:embed="rId2">
              <a:alphaModFix/>
            </a:blip>
            <a:stretch>
              <a:fillRect b="0" l="0" r="0" t="0"/>
            </a:stretch>
          </a:blipFill>
          <a:ln>
            <a:noFill/>
          </a:ln>
        </p:spPr>
        <p:txBody>
          <a:bodyPr anchorCtr="0" anchor="t" bIns="45700" lIns="457200" spcFirstLastPara="1" rIns="0" wrap="square" tIns="457200">
            <a:noAutofit/>
          </a:bodyPr>
          <a:lstStyle>
            <a:lvl1pPr lvl="0" marR="0" rtl="0" algn="l">
              <a:lnSpc>
                <a:spcPct val="90000"/>
              </a:lnSpc>
              <a:spcBef>
                <a:spcPts val="1200"/>
              </a:spcBef>
              <a:spcAft>
                <a:spcPts val="0"/>
              </a:spcAft>
              <a:buClr>
                <a:schemeClr val="accent1"/>
              </a:buClr>
              <a:buSzPts val="3199"/>
              <a:buFont typeface="Calibri"/>
              <a:buNone/>
              <a:defRPr b="0" i="0" sz="3199" u="none" cap="none" strike="noStrike">
                <a:solidFill>
                  <a:schemeClr val="lt1"/>
                </a:solidFill>
                <a:latin typeface="Calibri"/>
                <a:ea typeface="Calibri"/>
                <a:cs typeface="Calibri"/>
                <a:sym typeface="Calibri"/>
              </a:defRPr>
            </a:lvl1pPr>
            <a:lvl2pPr lvl="1" marR="0" rtl="0" algn="l">
              <a:lnSpc>
                <a:spcPct val="90000"/>
              </a:lnSpc>
              <a:spcBef>
                <a:spcPts val="200"/>
              </a:spcBef>
              <a:spcAft>
                <a:spcPts val="0"/>
              </a:spcAft>
              <a:buClr>
                <a:schemeClr val="accent1"/>
              </a:buClr>
              <a:buSzPts val="2799"/>
              <a:buFont typeface="Calibri"/>
              <a:buNone/>
              <a:defRPr b="0" i="0" sz="2799" u="none" cap="none" strike="noStrike">
                <a:solidFill>
                  <a:srgbClr val="3F3F3F"/>
                </a:solidFill>
                <a:latin typeface="Calibri"/>
                <a:ea typeface="Calibri"/>
                <a:cs typeface="Calibri"/>
                <a:sym typeface="Calibri"/>
              </a:defRPr>
            </a:lvl2pPr>
            <a:lvl3pPr lvl="2" marR="0" rtl="0" algn="l">
              <a:lnSpc>
                <a:spcPct val="90000"/>
              </a:lnSpc>
              <a:spcBef>
                <a:spcPts val="400"/>
              </a:spcBef>
              <a:spcAft>
                <a:spcPts val="0"/>
              </a:spcAft>
              <a:buClr>
                <a:schemeClr val="accent1"/>
              </a:buClr>
              <a:buSzPts val="2399"/>
              <a:buFont typeface="Calibri"/>
              <a:buNone/>
              <a:defRPr b="0" i="0" sz="2399" u="none" cap="none" strike="noStrike">
                <a:solidFill>
                  <a:srgbClr val="3F3F3F"/>
                </a:solidFill>
                <a:latin typeface="Calibri"/>
                <a:ea typeface="Calibri"/>
                <a:cs typeface="Calibri"/>
                <a:sym typeface="Calibri"/>
              </a:defRPr>
            </a:lvl3pPr>
            <a:lvl4pPr lvl="3"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4pPr>
            <a:lvl5pPr lvl="4"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5pPr>
            <a:lvl6pPr lvl="5"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6pPr>
            <a:lvl7pPr lvl="6"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7pPr>
            <a:lvl8pPr lvl="7"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8pPr>
            <a:lvl9pPr lvl="8" marR="0" rtl="0" algn="l">
              <a:lnSpc>
                <a:spcPct val="90000"/>
              </a:lnSpc>
              <a:spcBef>
                <a:spcPts val="400"/>
              </a:spcBef>
              <a:spcAft>
                <a:spcPts val="40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9pPr>
          </a:lstStyle>
          <a:p/>
        </p:txBody>
      </p:sp>
      <p:sp>
        <p:nvSpPr>
          <p:cNvPr id="84" name="Google Shape;84;p10"/>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5" name="Google Shape;85;p10"/>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0"/>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2"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0" y="6334316"/>
            <a:ext cx="12192000"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Autofit/>
          </a:bodyPr>
          <a:lstStyle>
            <a:lvl1pPr lvl="0" marR="0" rtl="0" algn="l">
              <a:lnSpc>
                <a:spcPct val="85000"/>
              </a:lnSpc>
              <a:spcBef>
                <a:spcPts val="0"/>
              </a:spcBef>
              <a:spcAft>
                <a:spcPts val="0"/>
              </a:spcAft>
              <a:buClr>
                <a:srgbClr val="3F3F3F"/>
              </a:buClr>
              <a:buSzPts val="4799"/>
              <a:buFont typeface="Calibri"/>
              <a:buNone/>
              <a:defRPr b="0" i="0" sz="4799"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Autofit/>
          </a:bodyPr>
          <a:lstStyle>
            <a:lvl1pPr indent="-355536" lvl="0" marL="457200" marR="0" rtl="0" algn="l">
              <a:lnSpc>
                <a:spcPct val="90000"/>
              </a:lnSpc>
              <a:spcBef>
                <a:spcPts val="1200"/>
              </a:spcBef>
              <a:spcAft>
                <a:spcPts val="0"/>
              </a:spcAft>
              <a:buClr>
                <a:schemeClr val="accent1"/>
              </a:buClr>
              <a:buSzPts val="1999"/>
              <a:buFont typeface="Calibri"/>
              <a:buChar char=" "/>
              <a:defRPr b="0" i="0" sz="1999" u="none" cap="none" strike="noStrike">
                <a:solidFill>
                  <a:srgbClr val="3F3F3F"/>
                </a:solidFill>
                <a:latin typeface="Calibri"/>
                <a:ea typeface="Calibri"/>
                <a:cs typeface="Calibri"/>
                <a:sym typeface="Calibri"/>
              </a:defRPr>
            </a:lvl1pPr>
            <a:lvl2pPr indent="-342836" lvl="1" marL="914400" marR="0" rtl="0" algn="l">
              <a:lnSpc>
                <a:spcPct val="90000"/>
              </a:lnSpc>
              <a:spcBef>
                <a:spcPts val="200"/>
              </a:spcBef>
              <a:spcAft>
                <a:spcPts val="0"/>
              </a:spcAft>
              <a:buClr>
                <a:schemeClr val="accent1"/>
              </a:buClr>
              <a:buSzPts val="1799"/>
              <a:buFont typeface="Calibri"/>
              <a:buChar char="◦"/>
              <a:defRPr b="0" i="0" sz="1799"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1"/>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1"/>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1"/>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39">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www.investopedia.com/terms/l/lender.asp"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2.jpg"/><Relationship Id="rId5" Type="http://schemas.openxmlformats.org/officeDocument/2006/relationships/image" Target="../media/image9.jpg"/><Relationship Id="rId6"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8"/>
          <p:cNvSpPr txBox="1"/>
          <p:nvPr>
            <p:ph idx="4294967295" type="body"/>
          </p:nvPr>
        </p:nvSpPr>
        <p:spPr>
          <a:xfrm>
            <a:off x="2405270" y="388730"/>
            <a:ext cx="7772400" cy="1600200"/>
          </a:xfrm>
          <a:prstGeom prst="rect">
            <a:avLst/>
          </a:prstGeom>
          <a:solidFill>
            <a:srgbClr val="99CCFF"/>
          </a:solidFill>
          <a:ln>
            <a:noFill/>
          </a:ln>
        </p:spPr>
        <p:txBody>
          <a:bodyPr anchorCtr="0" anchor="ctr" bIns="45700" lIns="0" spcFirstLastPara="1" rIns="0" wrap="square" tIns="45700">
            <a:noAutofit/>
          </a:bodyPr>
          <a:lstStyle/>
          <a:p>
            <a:pPr indent="-91413" lvl="0" marL="91413" rtl="0" algn="ctr">
              <a:lnSpc>
                <a:spcPct val="90000"/>
              </a:lnSpc>
              <a:spcBef>
                <a:spcPts val="0"/>
              </a:spcBef>
              <a:spcAft>
                <a:spcPts val="0"/>
              </a:spcAft>
              <a:buSzPts val="4000"/>
              <a:buNone/>
            </a:pPr>
            <a:r>
              <a:rPr b="1" i="0" lang="en-US" sz="4000" u="none" cap="none" strike="noStrike">
                <a:solidFill>
                  <a:schemeClr val="accent2"/>
                </a:solidFill>
                <a:latin typeface="Arial"/>
                <a:ea typeface="Arial"/>
                <a:cs typeface="Arial"/>
                <a:sym typeface="Arial"/>
              </a:rPr>
              <a:t>Chapter 16</a:t>
            </a:r>
            <a:endParaRPr/>
          </a:p>
          <a:p>
            <a:pPr indent="-91413" lvl="0" marL="91413" rtl="0" algn="ctr">
              <a:lnSpc>
                <a:spcPct val="90000"/>
              </a:lnSpc>
              <a:spcBef>
                <a:spcPts val="1400"/>
              </a:spcBef>
              <a:spcAft>
                <a:spcPts val="0"/>
              </a:spcAft>
              <a:buSzPts val="4000"/>
              <a:buNone/>
            </a:pPr>
            <a:r>
              <a:rPr b="1" i="0" lang="en-US" sz="4000" u="none" cap="none" strike="noStrike">
                <a:solidFill>
                  <a:schemeClr val="accent2"/>
                </a:solidFill>
                <a:latin typeface="Arial"/>
                <a:ea typeface="Arial"/>
                <a:cs typeface="Arial"/>
                <a:sym typeface="Arial"/>
              </a:rPr>
              <a:t>Money and Banking</a:t>
            </a:r>
            <a:endParaRPr b="1" i="0" sz="4000" u="none" cap="none" strike="noStrike">
              <a:solidFill>
                <a:schemeClr val="accent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idx="4294967295" type="title"/>
          </p:nvPr>
        </p:nvSpPr>
        <p:spPr>
          <a:xfrm>
            <a:off x="0" y="198438"/>
            <a:ext cx="10058400" cy="14493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700"/>
              <a:buFont typeface="Calibri"/>
              <a:buNone/>
            </a:pPr>
            <a:r>
              <a:rPr lang="en-US"/>
              <a:t>Characteristics of money</a:t>
            </a:r>
            <a:endParaRPr/>
          </a:p>
        </p:txBody>
      </p:sp>
      <p:graphicFrame>
        <p:nvGraphicFramePr>
          <p:cNvPr id="219" name="Google Shape;219;p27"/>
          <p:cNvGraphicFramePr/>
          <p:nvPr/>
        </p:nvGraphicFramePr>
        <p:xfrm>
          <a:off x="1168400" y="2284414"/>
          <a:ext cx="3000000" cy="3000000"/>
        </p:xfrm>
        <a:graphic>
          <a:graphicData uri="http://schemas.openxmlformats.org/drawingml/2006/table">
            <a:tbl>
              <a:tblPr>
                <a:noFill/>
                <a:tableStyleId>{F0BF8309-55C9-4551-94D4-4964E5EF7000}</a:tableStyleId>
              </a:tblPr>
              <a:tblGrid>
                <a:gridCol w="2259000"/>
                <a:gridCol w="2259000"/>
                <a:gridCol w="2259000"/>
                <a:gridCol w="2259000"/>
              </a:tblGrid>
              <a:tr h="797150">
                <a:tc>
                  <a:txBody>
                    <a:bodyPr/>
                    <a:lstStyle/>
                    <a:p>
                      <a:pPr indent="0" lvl="0" marL="0" marR="0" rtl="0" algn="l">
                        <a:spcBef>
                          <a:spcPts val="0"/>
                        </a:spcBef>
                        <a:spcAft>
                          <a:spcPts val="0"/>
                        </a:spcAft>
                        <a:buNone/>
                      </a:pPr>
                      <a:r>
                        <a:rPr b="1" lang="en-US" sz="1600" u="none" cap="none" strike="noStrike">
                          <a:solidFill>
                            <a:srgbClr val="FFFFFF"/>
                          </a:solidFill>
                        </a:rPr>
                        <a:t>Divisibility </a:t>
                      </a:r>
                      <a:endParaRPr/>
                    </a:p>
                  </a:txBody>
                  <a:tcPr marT="45725" marB="45725" marR="45725" marL="45725">
                    <a:solidFill>
                      <a:schemeClr val="accent2"/>
                    </a:solidFill>
                  </a:tcPr>
                </a:tc>
                <a:tc>
                  <a:txBody>
                    <a:bodyPr/>
                    <a:lstStyle/>
                    <a:p>
                      <a:pPr indent="0" lvl="0" marL="0" marR="0" rtl="0" algn="l">
                        <a:spcBef>
                          <a:spcPts val="0"/>
                        </a:spcBef>
                        <a:spcAft>
                          <a:spcPts val="0"/>
                        </a:spcAft>
                        <a:buNone/>
                      </a:pPr>
                      <a:r>
                        <a:rPr b="1" lang="en-US" sz="1600" u="none" cap="none" strike="noStrike">
                          <a:solidFill>
                            <a:srgbClr val="FFFFFF"/>
                          </a:solidFill>
                        </a:rPr>
                        <a:t>Scarcity </a:t>
                      </a:r>
                      <a:endParaRPr/>
                    </a:p>
                  </a:txBody>
                  <a:tcPr marT="45725" marB="45725" marR="45725" marL="45725">
                    <a:solidFill>
                      <a:schemeClr val="accent2"/>
                    </a:solidFill>
                  </a:tcPr>
                </a:tc>
                <a:tc>
                  <a:txBody>
                    <a:bodyPr/>
                    <a:lstStyle/>
                    <a:p>
                      <a:pPr indent="0" lvl="0" marL="0" marR="0" rtl="0" algn="l">
                        <a:spcBef>
                          <a:spcPts val="0"/>
                        </a:spcBef>
                        <a:spcAft>
                          <a:spcPts val="0"/>
                        </a:spcAft>
                        <a:buNone/>
                      </a:pPr>
                      <a:r>
                        <a:rPr b="1" lang="en-US" sz="1600" u="none" cap="none" strike="noStrike">
                          <a:solidFill>
                            <a:srgbClr val="FFFFFF"/>
                          </a:solidFill>
                        </a:rPr>
                        <a:t>Stability of supply </a:t>
                      </a:r>
                      <a:endParaRPr/>
                    </a:p>
                  </a:txBody>
                  <a:tcPr marT="45725" marB="45725" marR="45725" marL="45725">
                    <a:solidFill>
                      <a:schemeClr val="accent2"/>
                    </a:solidFill>
                  </a:tcPr>
                </a:tc>
                <a:tc>
                  <a:txBody>
                    <a:bodyPr/>
                    <a:lstStyle/>
                    <a:p>
                      <a:pPr indent="0" lvl="0" marL="0" marR="0" rtl="0" algn="l">
                        <a:spcBef>
                          <a:spcPts val="0"/>
                        </a:spcBef>
                        <a:spcAft>
                          <a:spcPts val="0"/>
                        </a:spcAft>
                        <a:buNone/>
                      </a:pPr>
                      <a:r>
                        <a:rPr b="1" lang="en-US" sz="1600" u="none" cap="none" strike="noStrike">
                          <a:solidFill>
                            <a:srgbClr val="FFFFFF"/>
                          </a:solidFill>
                        </a:rPr>
                        <a:t>Stable value </a:t>
                      </a:r>
                      <a:endParaRPr/>
                    </a:p>
                  </a:txBody>
                  <a:tcPr marT="45725" marB="45725" marR="45725" marL="45725">
                    <a:solidFill>
                      <a:schemeClr val="accent2"/>
                    </a:solidFill>
                  </a:tcPr>
                </a:tc>
              </a:tr>
              <a:tr h="1578850">
                <a:tc>
                  <a:txBody>
                    <a:bodyPr/>
                    <a:lstStyle/>
                    <a:p>
                      <a:pPr indent="0" lvl="0" marL="0" marR="0" rtl="0" algn="l">
                        <a:spcBef>
                          <a:spcPts val="0"/>
                        </a:spcBef>
                        <a:spcAft>
                          <a:spcPts val="0"/>
                        </a:spcAft>
                        <a:buNone/>
                      </a:pPr>
                      <a:r>
                        <a:rPr lang="en-US" sz="1600" u="none" cap="none" strike="noStrike"/>
                        <a:t>Divided into smaller denominations .</a:t>
                      </a:r>
                      <a:endParaRPr/>
                    </a:p>
                    <a:p>
                      <a:pPr indent="0" lvl="0" marL="0" marR="0" rtl="0" algn="l">
                        <a:spcBef>
                          <a:spcPts val="0"/>
                        </a:spcBef>
                        <a:spcAft>
                          <a:spcPts val="0"/>
                        </a:spcAft>
                        <a:buNone/>
                      </a:pPr>
                      <a:r>
                        <a:t/>
                      </a:r>
                      <a:endParaRPr sz="1799" u="none" cap="none" strike="noStrike"/>
                    </a:p>
                    <a:p>
                      <a:pPr indent="0" lvl="0" marL="0" marR="0" rtl="0" algn="l">
                        <a:spcBef>
                          <a:spcPts val="0"/>
                        </a:spcBef>
                        <a:spcAft>
                          <a:spcPts val="0"/>
                        </a:spcAft>
                        <a:buNone/>
                      </a:pPr>
                      <a:r>
                        <a:rPr lang="en-US" sz="1600" u="none" cap="none" strike="noStrike"/>
                        <a:t>  </a:t>
                      </a:r>
                      <a:endParaRPr/>
                    </a:p>
                  </a:txBody>
                  <a:tcPr marT="45725" marB="45725" marR="45725" marL="45725">
                    <a:solidFill>
                      <a:srgbClr val="D9E6CC"/>
                    </a:solidFill>
                  </a:tcPr>
                </a:tc>
                <a:tc>
                  <a:txBody>
                    <a:bodyPr/>
                    <a:lstStyle/>
                    <a:p>
                      <a:pPr indent="0" lvl="0" marL="0" marR="0" rtl="0" algn="l">
                        <a:spcBef>
                          <a:spcPts val="0"/>
                        </a:spcBef>
                        <a:spcAft>
                          <a:spcPts val="0"/>
                        </a:spcAft>
                        <a:buNone/>
                      </a:pPr>
                      <a:r>
                        <a:rPr lang="en-US" sz="1600" u="none" cap="none" strike="noStrike"/>
                        <a:t>If to there are too many it would be worthless</a:t>
                      </a:r>
                      <a:endParaRPr/>
                    </a:p>
                  </a:txBody>
                  <a:tcPr marT="45725" marB="45725" marR="45725" marL="45725">
                    <a:solidFill>
                      <a:srgbClr val="D9E6CC"/>
                    </a:solidFill>
                  </a:tcPr>
                </a:tc>
                <a:tc>
                  <a:txBody>
                    <a:bodyPr/>
                    <a:lstStyle/>
                    <a:p>
                      <a:pPr indent="0" lvl="0" marL="0" marR="0" rtl="0" algn="l">
                        <a:spcBef>
                          <a:spcPts val="0"/>
                        </a:spcBef>
                        <a:spcAft>
                          <a:spcPts val="0"/>
                        </a:spcAft>
                        <a:buNone/>
                      </a:pPr>
                      <a:r>
                        <a:rPr lang="en-US" sz="1600" u="none" cap="none" strike="noStrike"/>
                        <a:t>Needs to be stable production for lone period of time  </a:t>
                      </a:r>
                      <a:endParaRPr/>
                    </a:p>
                  </a:txBody>
                  <a:tcPr marT="45725" marB="45725" marR="45725" marL="45725">
                    <a:solidFill>
                      <a:srgbClr val="D9E6CC"/>
                    </a:solidFill>
                  </a:tcPr>
                </a:tc>
                <a:tc>
                  <a:txBody>
                    <a:bodyPr/>
                    <a:lstStyle/>
                    <a:p>
                      <a:pPr indent="0" lvl="0" marL="0" marR="0" rtl="0" algn="l">
                        <a:spcBef>
                          <a:spcPts val="0"/>
                        </a:spcBef>
                        <a:spcAft>
                          <a:spcPts val="0"/>
                        </a:spcAft>
                        <a:buNone/>
                      </a:pPr>
                      <a:r>
                        <a:rPr lang="en-US" sz="1600" u="none" cap="none" strike="noStrike"/>
                        <a:t>Value needs to maintained for a period of time  </a:t>
                      </a:r>
                      <a:endParaRPr/>
                    </a:p>
                  </a:txBody>
                  <a:tcPr marT="45725" marB="45725" marR="45725" marL="45725">
                    <a:solidFill>
                      <a:srgbClr val="D9E6CC"/>
                    </a:solidFill>
                  </a:tcPr>
                </a:tc>
              </a:tr>
            </a:tbl>
          </a:graphicData>
        </a:graphic>
      </p:graphicFrame>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descr="Picture 1" id="224" name="Google Shape;224;p28"/>
          <p:cNvPicPr preferRelativeResize="0"/>
          <p:nvPr/>
        </p:nvPicPr>
        <p:blipFill rotWithShape="1">
          <a:blip r:embed="rId3">
            <a:alphaModFix/>
          </a:blip>
          <a:srcRect b="0" l="0" r="0" t="0"/>
          <a:stretch/>
        </p:blipFill>
        <p:spPr>
          <a:xfrm>
            <a:off x="1460500" y="0"/>
            <a:ext cx="8555290" cy="3636001"/>
          </a:xfrm>
          <a:prstGeom prst="rect">
            <a:avLst/>
          </a:prstGeom>
          <a:noFill/>
          <a:ln>
            <a:noFill/>
          </a:ln>
        </p:spPr>
      </p:pic>
      <p:pic>
        <p:nvPicPr>
          <p:cNvPr descr="Picture 2" id="225" name="Google Shape;225;p28"/>
          <p:cNvPicPr preferRelativeResize="0"/>
          <p:nvPr/>
        </p:nvPicPr>
        <p:blipFill rotWithShape="1">
          <a:blip r:embed="rId4">
            <a:alphaModFix/>
          </a:blip>
          <a:srcRect b="51296" l="0" r="0" t="0"/>
          <a:stretch/>
        </p:blipFill>
        <p:spPr>
          <a:xfrm>
            <a:off x="1840133" y="3416300"/>
            <a:ext cx="7796025" cy="3340100"/>
          </a:xfrm>
          <a:prstGeom prst="rect">
            <a:avLst/>
          </a:prstGeom>
          <a:noFill/>
          <a:ln>
            <a:noFill/>
          </a:ln>
        </p:spPr>
      </p:pic>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9"/>
          <p:cNvSpPr txBox="1"/>
          <p:nvPr>
            <p:ph idx="4294967295" type="title"/>
          </p:nvPr>
        </p:nvSpPr>
        <p:spPr>
          <a:xfrm>
            <a:off x="4418013" y="142875"/>
            <a:ext cx="7773987" cy="620713"/>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005037"/>
              </a:buClr>
              <a:buSzPts val="3800"/>
              <a:buFont typeface="Arial"/>
              <a:buNone/>
            </a:pPr>
            <a:r>
              <a:rPr b="1" lang="en-US" sz="3800">
                <a:solidFill>
                  <a:srgbClr val="005037"/>
                </a:solidFill>
                <a:latin typeface="Arial"/>
                <a:ea typeface="Arial"/>
                <a:cs typeface="Arial"/>
                <a:sym typeface="Arial"/>
              </a:rPr>
              <a:t> </a:t>
            </a:r>
            <a:r>
              <a:rPr lang="en-US" sz="3420"/>
              <a:t>Financing economic activity</a:t>
            </a:r>
            <a:endParaRPr/>
          </a:p>
        </p:txBody>
      </p:sp>
      <p:sp>
        <p:nvSpPr>
          <p:cNvPr id="231" name="Google Shape;231;p29"/>
          <p:cNvSpPr txBox="1"/>
          <p:nvPr/>
        </p:nvSpPr>
        <p:spPr>
          <a:xfrm>
            <a:off x="189967" y="786184"/>
            <a:ext cx="5257801" cy="5044629"/>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Banks</a:t>
            </a:r>
            <a:r>
              <a:rPr b="0" lang="en-US" sz="2400">
                <a:solidFill>
                  <a:schemeClr val="dk1"/>
                </a:solidFill>
                <a:latin typeface="Arial"/>
                <a:ea typeface="Arial"/>
                <a:cs typeface="Arial"/>
                <a:sym typeface="Arial"/>
              </a:rPr>
              <a:t> lend money to people, firms and government organizations to finance their spending</a:t>
            </a:r>
            <a:endParaRPr/>
          </a:p>
          <a:p>
            <a:pPr indent="0" lvl="0" marL="0" marR="0" rtl="0" algn="l">
              <a:spcBef>
                <a:spcPts val="1000"/>
              </a:spcBef>
              <a:spcAft>
                <a:spcPts val="0"/>
              </a:spcAft>
              <a:buNone/>
            </a:pPr>
            <a:r>
              <a:t/>
            </a:r>
            <a:endParaRPr b="0" sz="1800">
              <a:solidFill>
                <a:schemeClr val="dk1"/>
              </a:solidFill>
              <a:latin typeface="Calibri"/>
              <a:ea typeface="Calibri"/>
              <a:cs typeface="Calibri"/>
              <a:sym typeface="Calibri"/>
            </a:endParaRPr>
          </a:p>
          <a:p>
            <a:pPr indent="0" lvl="0" marL="0" marR="0" rtl="0" algn="l">
              <a:spcBef>
                <a:spcPts val="1400"/>
              </a:spcBef>
              <a:spcAft>
                <a:spcPts val="0"/>
              </a:spcAft>
              <a:buNone/>
            </a:pPr>
            <a:r>
              <a:t/>
            </a:r>
            <a:endParaRPr b="0" sz="1800">
              <a:solidFill>
                <a:schemeClr val="dk1"/>
              </a:solidFill>
              <a:latin typeface="Calibri"/>
              <a:ea typeface="Calibri"/>
              <a:cs typeface="Calibri"/>
              <a:sym typeface="Calibri"/>
            </a:endParaRPr>
          </a:p>
          <a:p>
            <a:pPr indent="0" lvl="0" marL="0" marR="0" rtl="0" algn="l">
              <a:spcBef>
                <a:spcPts val="1400"/>
              </a:spcBef>
              <a:spcAft>
                <a:spcPts val="0"/>
              </a:spcAft>
              <a:buNone/>
            </a:pPr>
            <a:r>
              <a:t/>
            </a:r>
            <a:endParaRPr b="0" sz="1800">
              <a:solidFill>
                <a:schemeClr val="dk1"/>
              </a:solidFill>
              <a:latin typeface="Calibri"/>
              <a:ea typeface="Calibri"/>
              <a:cs typeface="Calibri"/>
              <a:sym typeface="Calibri"/>
            </a:endParaRPr>
          </a:p>
          <a:p>
            <a:pPr indent="0" lvl="0" marL="0" marR="0" rtl="0" algn="l">
              <a:spcBef>
                <a:spcPts val="1400"/>
              </a:spcBef>
              <a:spcAft>
                <a:spcPts val="0"/>
              </a:spcAft>
              <a:buNone/>
            </a:pPr>
            <a:r>
              <a:t/>
            </a:r>
            <a:endParaRPr b="0" sz="1800">
              <a:solidFill>
                <a:schemeClr val="dk1"/>
              </a:solidFill>
              <a:latin typeface="Calibri"/>
              <a:ea typeface="Calibri"/>
              <a:cs typeface="Calibri"/>
              <a:sym typeface="Calibri"/>
            </a:endParaRPr>
          </a:p>
          <a:p>
            <a:pPr indent="0" lvl="0" marL="0" marR="0" rtl="0" algn="l">
              <a:spcBef>
                <a:spcPts val="1400"/>
              </a:spcBef>
              <a:spcAft>
                <a:spcPts val="0"/>
              </a:spcAft>
              <a:buNone/>
            </a:pPr>
            <a:r>
              <a:t/>
            </a:r>
            <a:endParaRPr b="0" sz="1800">
              <a:solidFill>
                <a:schemeClr val="dk1"/>
              </a:solidFill>
              <a:latin typeface="Calibri"/>
              <a:ea typeface="Calibri"/>
              <a:cs typeface="Calibri"/>
              <a:sym typeface="Calibri"/>
            </a:endParaRPr>
          </a:p>
          <a:p>
            <a:pPr indent="0" lvl="0" marL="0" marR="0" rtl="0" algn="l">
              <a:spcBef>
                <a:spcPts val="1400"/>
              </a:spcBef>
              <a:spcAft>
                <a:spcPts val="0"/>
              </a:spcAft>
              <a:buNone/>
            </a:pPr>
            <a:r>
              <a:rPr b="1" lang="en-US" sz="2400">
                <a:solidFill>
                  <a:schemeClr val="dk1"/>
                </a:solidFill>
                <a:latin typeface="Arial"/>
                <a:ea typeface="Arial"/>
                <a:cs typeface="Arial"/>
                <a:sym typeface="Arial"/>
              </a:rPr>
              <a:t>Stock</a:t>
            </a:r>
            <a:r>
              <a:rPr b="0" lang="en-US" sz="2400">
                <a:solidFill>
                  <a:schemeClr val="dk1"/>
                </a:solidFill>
                <a:latin typeface="Arial"/>
                <a:ea typeface="Arial"/>
                <a:cs typeface="Arial"/>
                <a:sym typeface="Arial"/>
              </a:rPr>
              <a:t> can be sold on the </a:t>
            </a:r>
            <a:r>
              <a:rPr b="1" lang="en-US" sz="2400">
                <a:solidFill>
                  <a:schemeClr val="dk1"/>
                </a:solidFill>
                <a:latin typeface="Arial"/>
                <a:ea typeface="Arial"/>
                <a:cs typeface="Arial"/>
                <a:sym typeface="Arial"/>
              </a:rPr>
              <a:t>stock market</a:t>
            </a:r>
            <a:r>
              <a:rPr b="0" lang="en-US" sz="2400">
                <a:solidFill>
                  <a:schemeClr val="dk1"/>
                </a:solidFill>
                <a:latin typeface="Arial"/>
                <a:ea typeface="Arial"/>
                <a:cs typeface="Arial"/>
                <a:sym typeface="Arial"/>
              </a:rPr>
              <a:t> to provide long-term finance for companies and governments </a:t>
            </a:r>
            <a:endParaRPr/>
          </a:p>
        </p:txBody>
      </p:sp>
      <p:grpSp>
        <p:nvGrpSpPr>
          <p:cNvPr id="232" name="Google Shape;232;p29"/>
          <p:cNvGrpSpPr/>
          <p:nvPr/>
        </p:nvGrpSpPr>
        <p:grpSpPr>
          <a:xfrm>
            <a:off x="5884351" y="4471043"/>
            <a:ext cx="2595490" cy="2114844"/>
            <a:chOff x="0" y="0"/>
            <a:chExt cx="2595489" cy="2114843"/>
          </a:xfrm>
        </p:grpSpPr>
        <p:sp>
          <p:nvSpPr>
            <p:cNvPr id="233" name="Google Shape;233;p29"/>
            <p:cNvSpPr/>
            <p:nvPr/>
          </p:nvSpPr>
          <p:spPr>
            <a:xfrm>
              <a:off x="0" y="0"/>
              <a:ext cx="2595489" cy="2114843"/>
            </a:xfrm>
            <a:custGeom>
              <a:rect b="b" l="l" r="r" t="t"/>
              <a:pathLst>
                <a:path extrusionOk="0" h="21600" w="21600">
                  <a:moveTo>
                    <a:pt x="0" y="1856"/>
                  </a:moveTo>
                  <a:lnTo>
                    <a:pt x="0" y="1856"/>
                  </a:lnTo>
                  <a:cubicBezTo>
                    <a:pt x="0" y="831"/>
                    <a:pt x="677" y="0"/>
                    <a:pt x="1513" y="0"/>
                  </a:cubicBezTo>
                  <a:lnTo>
                    <a:pt x="20087" y="0"/>
                  </a:lnTo>
                  <a:lnTo>
                    <a:pt x="20087" y="0"/>
                  </a:lnTo>
                  <a:cubicBezTo>
                    <a:pt x="20923" y="0"/>
                    <a:pt x="21600" y="831"/>
                    <a:pt x="21600" y="1856"/>
                  </a:cubicBezTo>
                  <a:lnTo>
                    <a:pt x="21600" y="19744"/>
                  </a:lnTo>
                  <a:lnTo>
                    <a:pt x="21600" y="19744"/>
                  </a:lnTo>
                  <a:cubicBezTo>
                    <a:pt x="21600" y="20769"/>
                    <a:pt x="20923" y="21600"/>
                    <a:pt x="20087" y="21600"/>
                  </a:cubicBezTo>
                  <a:lnTo>
                    <a:pt x="1513" y="21600"/>
                  </a:lnTo>
                  <a:lnTo>
                    <a:pt x="1513" y="21600"/>
                  </a:lnTo>
                  <a:cubicBezTo>
                    <a:pt x="677" y="21600"/>
                    <a:pt x="0" y="20769"/>
                    <a:pt x="0" y="19744"/>
                  </a:cubicBezTo>
                  <a:close/>
                </a:path>
              </a:pathLst>
            </a:custGeom>
            <a:solidFill>
              <a:srgbClr val="EDEDED"/>
            </a:solid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24.jpeg" id="234" name="Google Shape;234;p29"/>
            <p:cNvPicPr preferRelativeResize="0"/>
            <p:nvPr/>
          </p:nvPicPr>
          <p:blipFill rotWithShape="1">
            <a:blip r:embed="rId3">
              <a:alphaModFix/>
            </a:blip>
            <a:srcRect b="0" l="0" r="0" t="0"/>
            <a:stretch/>
          </p:blipFill>
          <p:spPr>
            <a:xfrm>
              <a:off x="0" y="0"/>
              <a:ext cx="2595489" cy="2114843"/>
            </a:xfrm>
            <a:custGeom>
              <a:rect b="b" l="l" r="r" t="t"/>
              <a:pathLst>
                <a:path extrusionOk="0" h="21600" w="21600">
                  <a:moveTo>
                    <a:pt x="1513" y="0"/>
                  </a:moveTo>
                  <a:cubicBezTo>
                    <a:pt x="677" y="0"/>
                    <a:pt x="0" y="831"/>
                    <a:pt x="0" y="1856"/>
                  </a:cubicBezTo>
                  <a:lnTo>
                    <a:pt x="0" y="19744"/>
                  </a:lnTo>
                  <a:cubicBezTo>
                    <a:pt x="0" y="20769"/>
                    <a:pt x="677" y="21600"/>
                    <a:pt x="1513" y="21600"/>
                  </a:cubicBezTo>
                  <a:lnTo>
                    <a:pt x="20087" y="21600"/>
                  </a:lnTo>
                  <a:cubicBezTo>
                    <a:pt x="20923" y="21600"/>
                    <a:pt x="21600" y="20769"/>
                    <a:pt x="21600" y="19744"/>
                  </a:cubicBezTo>
                  <a:lnTo>
                    <a:pt x="21600" y="1856"/>
                  </a:lnTo>
                  <a:cubicBezTo>
                    <a:pt x="21600" y="831"/>
                    <a:pt x="20923" y="0"/>
                    <a:pt x="20087" y="0"/>
                  </a:cubicBezTo>
                  <a:lnTo>
                    <a:pt x="1513" y="0"/>
                  </a:lnTo>
                  <a:close/>
                </a:path>
              </a:pathLst>
            </a:custGeom>
            <a:noFill/>
            <a:ln>
              <a:noFill/>
            </a:ln>
          </p:spPr>
        </p:pic>
      </p:grpSp>
      <p:grpSp>
        <p:nvGrpSpPr>
          <p:cNvPr id="235" name="Google Shape;235;p29"/>
          <p:cNvGrpSpPr/>
          <p:nvPr/>
        </p:nvGrpSpPr>
        <p:grpSpPr>
          <a:xfrm>
            <a:off x="9303515" y="4798211"/>
            <a:ext cx="2592290" cy="1728195"/>
            <a:chOff x="0" y="-1"/>
            <a:chExt cx="2592289" cy="1728193"/>
          </a:xfrm>
        </p:grpSpPr>
        <p:sp>
          <p:nvSpPr>
            <p:cNvPr id="236" name="Google Shape;236;p29"/>
            <p:cNvSpPr/>
            <p:nvPr/>
          </p:nvSpPr>
          <p:spPr>
            <a:xfrm>
              <a:off x="0" y="-1"/>
              <a:ext cx="2592289" cy="1728193"/>
            </a:xfrm>
            <a:custGeom>
              <a:rect b="b" l="l" r="r" t="t"/>
              <a:pathLst>
                <a:path extrusionOk="0" h="21600" w="21600">
                  <a:moveTo>
                    <a:pt x="0" y="1856"/>
                  </a:moveTo>
                  <a:lnTo>
                    <a:pt x="0" y="1856"/>
                  </a:lnTo>
                  <a:cubicBezTo>
                    <a:pt x="0" y="831"/>
                    <a:pt x="554" y="0"/>
                    <a:pt x="1238" y="0"/>
                  </a:cubicBezTo>
                  <a:lnTo>
                    <a:pt x="20362" y="0"/>
                  </a:lnTo>
                  <a:lnTo>
                    <a:pt x="20362" y="0"/>
                  </a:lnTo>
                  <a:cubicBezTo>
                    <a:pt x="21046" y="0"/>
                    <a:pt x="21600" y="831"/>
                    <a:pt x="21600" y="1856"/>
                  </a:cubicBezTo>
                  <a:lnTo>
                    <a:pt x="21600" y="19744"/>
                  </a:lnTo>
                  <a:lnTo>
                    <a:pt x="21600" y="19744"/>
                  </a:lnTo>
                  <a:cubicBezTo>
                    <a:pt x="21600" y="20769"/>
                    <a:pt x="21046" y="21600"/>
                    <a:pt x="20362" y="21600"/>
                  </a:cubicBezTo>
                  <a:lnTo>
                    <a:pt x="1238" y="21600"/>
                  </a:lnTo>
                  <a:lnTo>
                    <a:pt x="1238" y="21600"/>
                  </a:lnTo>
                  <a:cubicBezTo>
                    <a:pt x="554" y="21600"/>
                    <a:pt x="0" y="20769"/>
                    <a:pt x="0" y="19744"/>
                  </a:cubicBezTo>
                  <a:close/>
                </a:path>
              </a:pathLst>
            </a:custGeom>
            <a:solidFill>
              <a:srgbClr val="EDEDED"/>
            </a:solid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25.jpeg" id="237" name="Google Shape;237;p29"/>
            <p:cNvPicPr preferRelativeResize="0"/>
            <p:nvPr/>
          </p:nvPicPr>
          <p:blipFill rotWithShape="1">
            <a:blip r:embed="rId4">
              <a:alphaModFix/>
            </a:blip>
            <a:srcRect b="11" l="0" r="0" t="0"/>
            <a:stretch/>
          </p:blipFill>
          <p:spPr>
            <a:xfrm>
              <a:off x="0" y="0"/>
              <a:ext cx="2592289" cy="1727994"/>
            </a:xfrm>
            <a:custGeom>
              <a:rect b="b" l="l" r="r" t="t"/>
              <a:pathLst>
                <a:path extrusionOk="0" h="21600" w="21600">
                  <a:moveTo>
                    <a:pt x="1237" y="0"/>
                  </a:moveTo>
                  <a:cubicBezTo>
                    <a:pt x="553" y="0"/>
                    <a:pt x="0" y="830"/>
                    <a:pt x="0" y="1855"/>
                  </a:cubicBezTo>
                  <a:lnTo>
                    <a:pt x="0" y="19745"/>
                  </a:lnTo>
                  <a:cubicBezTo>
                    <a:pt x="0" y="20770"/>
                    <a:pt x="553" y="21600"/>
                    <a:pt x="1237" y="21600"/>
                  </a:cubicBezTo>
                  <a:lnTo>
                    <a:pt x="20363" y="21600"/>
                  </a:lnTo>
                  <a:cubicBezTo>
                    <a:pt x="21047" y="21600"/>
                    <a:pt x="21600" y="20770"/>
                    <a:pt x="21600" y="19745"/>
                  </a:cubicBezTo>
                  <a:lnTo>
                    <a:pt x="21600" y="1855"/>
                  </a:lnTo>
                  <a:cubicBezTo>
                    <a:pt x="21600" y="830"/>
                    <a:pt x="21047" y="0"/>
                    <a:pt x="20363" y="0"/>
                  </a:cubicBezTo>
                  <a:lnTo>
                    <a:pt x="1237" y="0"/>
                  </a:lnTo>
                  <a:close/>
                </a:path>
              </a:pathLst>
            </a:custGeom>
            <a:noFill/>
            <a:ln>
              <a:noFill/>
            </a:ln>
          </p:spPr>
        </p:pic>
      </p:grpSp>
      <p:pic>
        <p:nvPicPr>
          <p:cNvPr descr="Image" id="238" name="Google Shape;238;p29"/>
          <p:cNvPicPr preferRelativeResize="0"/>
          <p:nvPr/>
        </p:nvPicPr>
        <p:blipFill rotWithShape="1">
          <a:blip r:embed="rId5">
            <a:alphaModFix/>
          </a:blip>
          <a:srcRect b="0" l="0" r="0" t="0"/>
          <a:stretch/>
        </p:blipFill>
        <p:spPr>
          <a:xfrm>
            <a:off x="5262465" y="731542"/>
            <a:ext cx="6756401" cy="3594101"/>
          </a:xfrm>
          <a:prstGeom prst="rect">
            <a:avLst/>
          </a:prstGeom>
          <a:noFill/>
          <a:ln>
            <a:noFill/>
          </a:ln>
        </p:spPr>
      </p:pic>
      <p:sp>
        <p:nvSpPr>
          <p:cNvPr id="239" name="Google Shape;239;p29"/>
          <p:cNvSpPr txBox="1"/>
          <p:nvPr/>
        </p:nvSpPr>
        <p:spPr>
          <a:xfrm>
            <a:off x="224740" y="2176796"/>
            <a:ext cx="3860991" cy="1543631"/>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Banks</a:t>
            </a:r>
            <a:r>
              <a:rPr b="0" lang="en-US" sz="2000">
                <a:solidFill>
                  <a:schemeClr val="dk1"/>
                </a:solidFill>
                <a:latin typeface="Arial"/>
                <a:ea typeface="Arial"/>
                <a:cs typeface="Arial"/>
                <a:sym typeface="Arial"/>
              </a:rPr>
              <a:t> are </a:t>
            </a:r>
            <a:r>
              <a:rPr b="1" lang="en-US" sz="2000">
                <a:solidFill>
                  <a:schemeClr val="dk1"/>
                </a:solidFill>
                <a:latin typeface="Arial"/>
                <a:ea typeface="Arial"/>
                <a:cs typeface="Arial"/>
                <a:sym typeface="Arial"/>
              </a:rPr>
              <a:t>financial intermediaries</a:t>
            </a:r>
            <a:r>
              <a:rPr b="0" lang="en-US" sz="2000">
                <a:solidFill>
                  <a:schemeClr val="dk1"/>
                </a:solidFill>
                <a:latin typeface="Arial"/>
                <a:ea typeface="Arial"/>
                <a:cs typeface="Arial"/>
                <a:sym typeface="Arial"/>
              </a:rPr>
              <a:t>: they bring together customers who want to save their money with customers who want to borrow it</a:t>
            </a:r>
            <a:endParaRP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nvSpPr>
        <p:spPr>
          <a:xfrm>
            <a:off x="2171700" y="122400"/>
            <a:ext cx="7772400" cy="649497"/>
          </a:xfrm>
          <a:prstGeom prst="rect">
            <a:avLst/>
          </a:prstGeom>
          <a:noFill/>
          <a:ln>
            <a:noFill/>
          </a:ln>
        </p:spPr>
        <p:txBody>
          <a:bodyPr anchorCtr="0" anchor="b" bIns="45700" lIns="45700" spcFirstLastPara="1" rIns="45700" wrap="square" tIns="45700">
            <a:noAutofit/>
          </a:bodyPr>
          <a:lstStyle/>
          <a:p>
            <a:pPr indent="0" lvl="0" marL="0" marR="0" rtl="0" algn="l">
              <a:lnSpc>
                <a:spcPct val="85000"/>
              </a:lnSpc>
              <a:spcBef>
                <a:spcPts val="0"/>
              </a:spcBef>
              <a:spcAft>
                <a:spcPts val="0"/>
              </a:spcAft>
              <a:buNone/>
            </a:pPr>
            <a:r>
              <a:rPr b="1" lang="en-US" sz="3920">
                <a:solidFill>
                  <a:srgbClr val="005037"/>
                </a:solidFill>
                <a:latin typeface="Arial"/>
                <a:ea typeface="Arial"/>
                <a:cs typeface="Arial"/>
                <a:sym typeface="Arial"/>
              </a:rPr>
              <a:t> </a:t>
            </a:r>
            <a:r>
              <a:rPr b="1" lang="en-US" sz="3528">
                <a:solidFill>
                  <a:srgbClr val="005037"/>
                </a:solidFill>
                <a:latin typeface="Arial"/>
                <a:ea typeface="Arial"/>
                <a:cs typeface="Arial"/>
                <a:sym typeface="Arial"/>
              </a:rPr>
              <a:t>The role of a commercial bank</a:t>
            </a:r>
            <a:endParaRPr/>
          </a:p>
        </p:txBody>
      </p:sp>
      <p:sp>
        <p:nvSpPr>
          <p:cNvPr id="245" name="Google Shape;245;p30"/>
          <p:cNvSpPr txBox="1"/>
          <p:nvPr/>
        </p:nvSpPr>
        <p:spPr>
          <a:xfrm>
            <a:off x="129736" y="713330"/>
            <a:ext cx="5955377" cy="4247317"/>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commercial bank is a retail bank that provides financial services to its customers, such as accepting savings deposits and approving bank loans.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Aim of commercial bank;</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Profit for shareholders ( by giving loans out)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Liquidity is turning assets into cash.</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Banks must be able to ensure that customers can withdraw there money from their accounts.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Liquidity for banks is a measure of the cash and other assets banks have available to quickly pay bills and meet short-term business and financial obligations.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Thus must balance between liquidity &amp; profitability </a:t>
            </a:r>
            <a:r>
              <a:rPr b="1" lang="en-US" sz="1800">
                <a:solidFill>
                  <a:schemeClr val="dk1"/>
                </a:solidFill>
                <a:latin typeface="Calibri"/>
                <a:ea typeface="Calibri"/>
                <a:cs typeface="Calibri"/>
                <a:sym typeface="Calibri"/>
              </a:rPr>
              <a:t>e.g not loan out all the deposits.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 id="246" name="Google Shape;246;p30"/>
          <p:cNvPicPr preferRelativeResize="0"/>
          <p:nvPr/>
        </p:nvPicPr>
        <p:blipFill rotWithShape="1">
          <a:blip r:embed="rId3">
            <a:alphaModFix/>
          </a:blip>
          <a:srcRect b="0" l="0" r="0" t="0"/>
          <a:stretch/>
        </p:blipFill>
        <p:spPr>
          <a:xfrm>
            <a:off x="6282624" y="1094331"/>
            <a:ext cx="5292000" cy="3514239"/>
          </a:xfrm>
          <a:prstGeom prst="rect">
            <a:avLst/>
          </a:prstGeom>
          <a:noFill/>
          <a:ln>
            <a:noFill/>
          </a:ln>
        </p:spPr>
      </p:pic>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1"/>
          <p:cNvSpPr txBox="1"/>
          <p:nvPr/>
        </p:nvSpPr>
        <p:spPr>
          <a:xfrm>
            <a:off x="158750" y="267825"/>
            <a:ext cx="11874500" cy="2141612"/>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US" sz="2500">
                <a:solidFill>
                  <a:srgbClr val="005037"/>
                </a:solidFill>
                <a:latin typeface="Arial"/>
                <a:ea typeface="Arial"/>
                <a:cs typeface="Arial"/>
                <a:sym typeface="Arial"/>
              </a:rPr>
              <a:t>The functions of commercial banks can be split into two categories: primary and secondary  functions.</a:t>
            </a:r>
            <a:endParaRPr/>
          </a:p>
          <a:p>
            <a:pPr indent="0" lvl="0" marL="0" marR="0" rtl="0" algn="l">
              <a:spcBef>
                <a:spcPts val="500"/>
              </a:spcBef>
              <a:spcAft>
                <a:spcPts val="0"/>
              </a:spcAft>
              <a:buNone/>
            </a:pPr>
            <a:r>
              <a:rPr b="1" lang="en-US" sz="2500">
                <a:solidFill>
                  <a:srgbClr val="005037"/>
                </a:solidFill>
                <a:latin typeface="Arial"/>
                <a:ea typeface="Arial"/>
                <a:cs typeface="Arial"/>
                <a:sym typeface="Arial"/>
              </a:rPr>
              <a:t>The primary functions of commercial banks include the following:</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Accepting deposits</a:t>
            </a:r>
            <a:r>
              <a:rPr b="0" lang="en-US" sz="1800">
                <a:solidFill>
                  <a:schemeClr val="dk1"/>
                </a:solidFill>
                <a:latin typeface="Calibri"/>
                <a:ea typeface="Calibri"/>
                <a:cs typeface="Calibri"/>
                <a:sym typeface="Calibri"/>
              </a:rPr>
              <a:t>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including private individuals, businesses and governments. </a:t>
            </a:r>
            <a:r>
              <a:rPr b="1" lang="en-US" sz="1800">
                <a:solidFill>
                  <a:schemeClr val="dk1"/>
                </a:solidFill>
                <a:latin typeface="Calibri"/>
                <a:ea typeface="Calibri"/>
                <a:cs typeface="Calibri"/>
                <a:sym typeface="Calibri"/>
              </a:rPr>
              <a:t>Current account  little interest &amp;  and time deposits  </a:t>
            </a:r>
            <a:endParaRPr/>
          </a:p>
        </p:txBody>
      </p:sp>
      <p:sp>
        <p:nvSpPr>
          <p:cNvPr id="252" name="Google Shape;252;p31"/>
          <p:cNvSpPr txBox="1"/>
          <p:nvPr/>
        </p:nvSpPr>
        <p:spPr>
          <a:xfrm>
            <a:off x="177800" y="2519193"/>
            <a:ext cx="11836401" cy="4247317"/>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Making advances</a:t>
            </a:r>
            <a:r>
              <a:rPr b="0" lang="en-US" sz="1800">
                <a:solidFill>
                  <a:schemeClr val="dk1"/>
                </a:solidFill>
                <a:latin typeface="Calibri"/>
                <a:ea typeface="Calibri"/>
                <a:cs typeface="Calibri"/>
                <a:sym typeface="Calibri"/>
              </a:rPr>
              <a:t>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Commercial banks provide advances (loans) to their customers.  </a:t>
            </a:r>
            <a:r>
              <a:rPr b="1" lang="en-US" sz="1800">
                <a:solidFill>
                  <a:schemeClr val="dk1"/>
                </a:solidFill>
                <a:latin typeface="Calibri"/>
                <a:ea typeface="Calibri"/>
                <a:cs typeface="Calibri"/>
                <a:sym typeface="Calibri"/>
              </a:rPr>
              <a:t>Overdrafts &amp; mortgages </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What is an overdraft?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 bank overdraft is a line of credit that covers your transactions if your bank account balance drops below zero.</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Cannot be used for large borrowing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Rates of interest higher than loans Bank can change limit at any time or ask for money to be paid back sooner than expected</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What is a Mortgage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Mortgages are “secured” loans.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With a secured loan, the borrower promises collateral to the lender in the event that they stop making payments.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 the case of a mortgage, the collateral is the home.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you stop making payments on your mortgage, your lender can take possession of your home, in a process known as foreclosure.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There are credit checks of people taking out the loan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 Firms checking of firms accounts &amp; business plans </a:t>
            </a:r>
            <a:endParaRP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txBox="1"/>
          <p:nvPr/>
        </p:nvSpPr>
        <p:spPr>
          <a:xfrm>
            <a:off x="520700" y="1269999"/>
            <a:ext cx="11315700" cy="4003041"/>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 collecting and clearing cheques on behalf of their clients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offering additional financial services, such as tax advice, foreign exchange dealings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and the buying and selling of shares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providing safety deposit boxes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providing money transfer facilities, such as transferring money to an overseas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bank account or paying various bills, such as telephone, electricity, gas and</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water bills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providing credit card facilities both private individuals and commercial clients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providing internet banking facilities, such as online bill payments, online bank</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Transfers</a:t>
            </a:r>
            <a:endParaRPr/>
          </a:p>
        </p:txBody>
      </p:sp>
      <p:sp>
        <p:nvSpPr>
          <p:cNvPr id="258" name="Google Shape;258;p32"/>
          <p:cNvSpPr/>
          <p:nvPr/>
        </p:nvSpPr>
        <p:spPr>
          <a:xfrm>
            <a:off x="370114" y="119008"/>
            <a:ext cx="10755086" cy="850554"/>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US" sz="1736">
                <a:solidFill>
                  <a:srgbClr val="005037"/>
                </a:solidFill>
                <a:latin typeface="Arial"/>
                <a:ea typeface="Arial"/>
                <a:cs typeface="Arial"/>
                <a:sym typeface="Arial"/>
              </a:rPr>
              <a:t>The role of a commercial bank secondary functions (or general utility functions) of commercial banks include:</a:t>
            </a:r>
            <a:endParaRPr sz="2400">
              <a:solidFill>
                <a:srgbClr val="404040"/>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nvSpPr>
        <p:spPr>
          <a:xfrm>
            <a:off x="546100" y="326240"/>
            <a:ext cx="11214100" cy="3418841"/>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US" sz="3600">
                <a:solidFill>
                  <a:srgbClr val="005037"/>
                </a:solidFill>
                <a:latin typeface="Arial"/>
                <a:ea typeface="Arial"/>
                <a:cs typeface="Arial"/>
                <a:sym typeface="Arial"/>
              </a:rPr>
              <a:t>What is 'Islamic Banking'</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Source Sans Pro"/>
                <a:ea typeface="Source Sans Pro"/>
                <a:cs typeface="Source Sans Pro"/>
                <a:sym typeface="Source Sans Pro"/>
              </a:rPr>
              <a:t>Islamic banking is a banking system that is based on the principles of Islamic law, also referred to as Shariah law, and guided by Islamic economics. </a:t>
            </a:r>
            <a:endParaRPr/>
          </a:p>
          <a:p>
            <a:pPr indent="0" lvl="0" marL="0" marR="0" rtl="0" algn="l">
              <a:spcBef>
                <a:spcPts val="0"/>
              </a:spcBef>
              <a:spcAft>
                <a:spcPts val="0"/>
              </a:spcAft>
              <a:buNone/>
            </a:pPr>
            <a:r>
              <a:rPr lang="en-US" sz="1800">
                <a:solidFill>
                  <a:schemeClr val="dk1"/>
                </a:solidFill>
                <a:latin typeface="Source Sans Pro"/>
                <a:ea typeface="Source Sans Pro"/>
                <a:cs typeface="Source Sans Pro"/>
                <a:sym typeface="Source Sans Pro"/>
              </a:rPr>
              <a:t>Two basic principles behind Islamic banking are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Source Sans Pro"/>
                <a:ea typeface="Source Sans Pro"/>
                <a:cs typeface="Source Sans Pro"/>
                <a:sym typeface="Source Sans Pro"/>
              </a:rPr>
              <a:t>sharing of profit and loss and,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Source Sans Pro"/>
                <a:ea typeface="Source Sans Pro"/>
                <a:cs typeface="Source Sans Pro"/>
                <a:sym typeface="Source Sans Pro"/>
              </a:rPr>
              <a:t>prohibition of the collection and payment of interest by </a:t>
            </a:r>
            <a:r>
              <a:rPr lang="en-US" sz="1800" u="sng">
                <a:solidFill>
                  <a:srgbClr val="6B9F25"/>
                </a:solidFill>
                <a:latin typeface="Source Sans Pro"/>
                <a:ea typeface="Source Sans Pro"/>
                <a:cs typeface="Source Sans Pro"/>
                <a:sym typeface="Source Sans Pro"/>
                <a:hlinkClick r:id="rId3">
                  <a:extLst>
                    <a:ext uri="{A12FA001-AC4F-418D-AE19-62706E023703}">
                      <ahyp:hlinkClr val="tx"/>
                    </a:ext>
                  </a:extLst>
                </a:hlinkClick>
              </a:rPr>
              <a:t>lenders</a:t>
            </a:r>
            <a:r>
              <a:rPr lang="en-US" sz="1800">
                <a:solidFill>
                  <a:schemeClr val="dk1"/>
                </a:solidFill>
                <a:latin typeface="Source Sans Pro"/>
                <a:ea typeface="Source Sans Pro"/>
                <a:cs typeface="Source Sans Pro"/>
                <a:sym typeface="Source Sans Pro"/>
              </a:rPr>
              <a:t> and investors. Collecting interest or "riga" is not permitted under Islamic law.</a:t>
            </a:r>
            <a:endParaRPr/>
          </a:p>
          <a:p>
            <a:pPr indent="0" lvl="0" marL="0" marR="0" rtl="0" algn="l">
              <a:spcBef>
                <a:spcPts val="0"/>
              </a:spcBef>
              <a:spcAft>
                <a:spcPts val="0"/>
              </a:spcAft>
              <a:buNone/>
            </a:pPr>
            <a:br>
              <a:rPr lang="en-US" sz="1800">
                <a:solidFill>
                  <a:schemeClr val="dk1"/>
                </a:solidFill>
                <a:latin typeface="Source Sans Pro"/>
                <a:ea typeface="Source Sans Pro"/>
                <a:cs typeface="Source Sans Pro"/>
                <a:sym typeface="Source Sans Pro"/>
              </a:rPr>
            </a:br>
            <a:br>
              <a:rPr lang="en-US" sz="1800">
                <a:solidFill>
                  <a:schemeClr val="dk1"/>
                </a:solidFill>
                <a:latin typeface="Source Sans Pro"/>
                <a:ea typeface="Source Sans Pro"/>
                <a:cs typeface="Source Sans Pro"/>
                <a:sym typeface="Source Sans Pro"/>
              </a:rPr>
            </a:br>
            <a:endParaRPr sz="1800">
              <a:solidFill>
                <a:schemeClr val="dk1"/>
              </a:solidFill>
              <a:latin typeface="Calibri"/>
              <a:ea typeface="Calibri"/>
              <a:cs typeface="Calibri"/>
              <a:sym typeface="Calibri"/>
            </a:endParaRPr>
          </a:p>
        </p:txBody>
      </p:sp>
      <p:sp>
        <p:nvSpPr>
          <p:cNvPr id="264" name="Google Shape;264;p33"/>
          <p:cNvSpPr txBox="1"/>
          <p:nvPr/>
        </p:nvSpPr>
        <p:spPr>
          <a:xfrm>
            <a:off x="546100" y="2950338"/>
            <a:ext cx="11036300" cy="1488441"/>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800">
                <a:solidFill>
                  <a:schemeClr val="dk1"/>
                </a:solidFill>
                <a:latin typeface="Source Sans Pro"/>
                <a:ea typeface="Source Sans Pro"/>
                <a:cs typeface="Source Sans Pro"/>
                <a:sym typeface="Source Sans Pro"/>
              </a:rPr>
              <a:t>For example, in 1963, Egyptians formed an Islamic bank in Mit Ghmar. When the bank loaned money to businesses, it did so on a profit-sharing model. To reduce risk, the bank only approved about 40% of its business loan applications, but the default ratio was zero.</a:t>
            </a:r>
            <a:br>
              <a:rPr lang="en-US" sz="1800">
                <a:solidFill>
                  <a:schemeClr val="dk1"/>
                </a:solidFill>
                <a:latin typeface="Source Sans Pro"/>
                <a:ea typeface="Source Sans Pro"/>
                <a:cs typeface="Source Sans Pro"/>
                <a:sym typeface="Source Sans Pro"/>
              </a:rPr>
            </a:br>
            <a:br>
              <a:rPr lang="en-US" sz="1800">
                <a:solidFill>
                  <a:schemeClr val="dk1"/>
                </a:solidFill>
                <a:latin typeface="Source Sans Pro"/>
                <a:ea typeface="Source Sans Pro"/>
                <a:cs typeface="Source Sans Pro"/>
                <a:sym typeface="Source Sans Pro"/>
              </a:rPr>
            </a:br>
            <a:endParaRPr sz="1800">
              <a:solidFill>
                <a:schemeClr val="dk1"/>
              </a:solidFill>
              <a:latin typeface="Calibri"/>
              <a:ea typeface="Calibri"/>
              <a:cs typeface="Calibri"/>
              <a:sym typeface="Calibri"/>
            </a:endParaRP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4"/>
          <p:cNvSpPr txBox="1"/>
          <p:nvPr>
            <p:ph idx="4294967295" type="title"/>
          </p:nvPr>
        </p:nvSpPr>
        <p:spPr>
          <a:xfrm>
            <a:off x="0" y="122238"/>
            <a:ext cx="7772400" cy="10556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005037"/>
              </a:buClr>
              <a:buSzPts val="4000"/>
              <a:buFont typeface="Arial"/>
              <a:buNone/>
            </a:pPr>
            <a:r>
              <a:rPr b="1" lang="en-US" sz="4000">
                <a:solidFill>
                  <a:srgbClr val="005037"/>
                </a:solidFill>
                <a:latin typeface="Arial"/>
                <a:ea typeface="Arial"/>
                <a:cs typeface="Arial"/>
                <a:sym typeface="Arial"/>
              </a:rPr>
              <a:t> </a:t>
            </a:r>
            <a:r>
              <a:rPr lang="en-US" sz="3600"/>
              <a:t>The role of a central bank</a:t>
            </a:r>
            <a:endParaRPr/>
          </a:p>
        </p:txBody>
      </p:sp>
      <p:sp>
        <p:nvSpPr>
          <p:cNvPr id="270" name="Google Shape;270;p34"/>
          <p:cNvSpPr txBox="1"/>
          <p:nvPr/>
        </p:nvSpPr>
        <p:spPr>
          <a:xfrm>
            <a:off x="2171700" y="1369138"/>
            <a:ext cx="7924800" cy="1425082"/>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a:t>
            </a:r>
            <a:r>
              <a:rPr b="1" lang="en-US" sz="1800">
                <a:solidFill>
                  <a:schemeClr val="dk1"/>
                </a:solidFill>
                <a:latin typeface="Arial"/>
                <a:ea typeface="Arial"/>
                <a:cs typeface="Arial"/>
                <a:sym typeface="Arial"/>
              </a:rPr>
              <a:t>central bank</a:t>
            </a:r>
            <a:r>
              <a:rPr lang="en-US" sz="1800">
                <a:solidFill>
                  <a:schemeClr val="dk1"/>
                </a:solidFill>
                <a:latin typeface="Arial"/>
                <a:ea typeface="Arial"/>
                <a:cs typeface="Arial"/>
                <a:sym typeface="Arial"/>
              </a:rPr>
              <a:t> is at the centre of the banking system in most economies  </a:t>
            </a:r>
            <a:endParaRPr/>
          </a:p>
          <a:p>
            <a:pPr indent="0" lvl="0" marL="0" marR="0" rtl="0" algn="l">
              <a:spcBef>
                <a:spcPts val="1000"/>
              </a:spcBef>
              <a:spcAft>
                <a:spcPts val="0"/>
              </a:spcAft>
              <a:buNone/>
            </a:pPr>
            <a:r>
              <a:rPr lang="en-US" sz="1800">
                <a:solidFill>
                  <a:schemeClr val="dk1"/>
                </a:solidFill>
                <a:latin typeface="Arial"/>
                <a:ea typeface="Arial"/>
                <a:cs typeface="Arial"/>
                <a:sym typeface="Arial"/>
              </a:rPr>
              <a:t>The main function of a central bank</a:t>
            </a:r>
            <a:r>
              <a:rPr b="1" lang="en-US" sz="1800">
                <a:solidFill>
                  <a:schemeClr val="dk1"/>
                </a:solidFill>
                <a:latin typeface="Arial"/>
                <a:ea typeface="Arial"/>
                <a:cs typeface="Arial"/>
                <a:sym typeface="Arial"/>
              </a:rPr>
              <a:t> </a:t>
            </a:r>
            <a:r>
              <a:rPr lang="en-US" sz="1800">
                <a:solidFill>
                  <a:schemeClr val="dk1"/>
                </a:solidFill>
                <a:latin typeface="Arial"/>
                <a:ea typeface="Arial"/>
                <a:cs typeface="Arial"/>
                <a:sym typeface="Arial"/>
              </a:rPr>
              <a:t>is to maintain the stability of the national currency and the money supply</a:t>
            </a:r>
            <a:endParaRPr/>
          </a:p>
          <a:p>
            <a:pPr indent="0" lvl="0" marL="0" marR="0" rtl="0" algn="l">
              <a:spcBef>
                <a:spcPts val="1000"/>
              </a:spcBef>
              <a:spcAft>
                <a:spcPts val="0"/>
              </a:spcAft>
              <a:buNone/>
            </a:pPr>
            <a:r>
              <a:rPr lang="en-US" sz="1800">
                <a:solidFill>
                  <a:schemeClr val="dk1"/>
                </a:solidFill>
                <a:latin typeface="Arial"/>
                <a:ea typeface="Arial"/>
                <a:cs typeface="Arial"/>
                <a:sym typeface="Arial"/>
              </a:rPr>
              <a:t>		</a:t>
            </a:r>
            <a:endParaRPr/>
          </a:p>
        </p:txBody>
      </p:sp>
      <p:sp>
        <p:nvSpPr>
          <p:cNvPr id="271" name="Google Shape;271;p34"/>
          <p:cNvSpPr txBox="1"/>
          <p:nvPr/>
        </p:nvSpPr>
        <p:spPr>
          <a:xfrm>
            <a:off x="6324600" y="5572125"/>
            <a:ext cx="3505200" cy="288824"/>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The Bank of England</a:t>
            </a:r>
            <a:endParaRPr/>
          </a:p>
        </p:txBody>
      </p:sp>
      <p:grpSp>
        <p:nvGrpSpPr>
          <p:cNvPr id="272" name="Google Shape;272;p34"/>
          <p:cNvGrpSpPr/>
          <p:nvPr/>
        </p:nvGrpSpPr>
        <p:grpSpPr>
          <a:xfrm>
            <a:off x="430214" y="2835987"/>
            <a:ext cx="5373687" cy="3132002"/>
            <a:chOff x="0" y="0"/>
            <a:chExt cx="5373686" cy="3132000"/>
          </a:xfrm>
        </p:grpSpPr>
        <p:sp>
          <p:nvSpPr>
            <p:cNvPr id="273" name="Google Shape;273;p34"/>
            <p:cNvSpPr/>
            <p:nvPr/>
          </p:nvSpPr>
          <p:spPr>
            <a:xfrm>
              <a:off x="0" y="0"/>
              <a:ext cx="5373686" cy="3132000"/>
            </a:xfrm>
            <a:prstGeom prst="roundRect">
              <a:avLst>
                <a:gd fmla="val 5503" name="adj"/>
              </a:avLst>
            </a:prstGeom>
            <a:solidFill>
              <a:srgbClr val="EEF9F4"/>
            </a:solidFill>
            <a:ln cap="flat" cmpd="sng" w="15875">
              <a:solidFill>
                <a:schemeClr val="accent1"/>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34"/>
            <p:cNvSpPr txBox="1"/>
            <p:nvPr/>
          </p:nvSpPr>
          <p:spPr>
            <a:xfrm>
              <a:off x="50481" y="50480"/>
              <a:ext cx="5272724" cy="2645114"/>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THE BANKERS’ BANK</a:t>
              </a:r>
              <a:endParaRPr/>
            </a:p>
            <a:p>
              <a:pPr indent="-285750" lvl="0" marL="285750" marR="0" rtl="0" algn="l">
                <a:spcBef>
                  <a:spcPts val="1900"/>
                </a:spcBef>
                <a:spcAft>
                  <a:spcPts val="0"/>
                </a:spcAft>
                <a:buClr>
                  <a:schemeClr val="dk1"/>
                </a:buClr>
                <a:buSzPts val="1600"/>
                <a:buFont typeface="Arial"/>
                <a:buChar char="•"/>
              </a:pPr>
              <a:r>
                <a:rPr lang="en-US" sz="1600">
                  <a:solidFill>
                    <a:schemeClr val="dk1"/>
                  </a:solidFill>
                  <a:latin typeface="Arial"/>
                  <a:ea typeface="Arial"/>
                  <a:cs typeface="Arial"/>
                  <a:sym typeface="Arial"/>
                </a:rPr>
                <a:t>Supervises the banking system and regulates the conduct of banks</a:t>
              </a:r>
              <a:endParaRPr/>
            </a:p>
            <a:p>
              <a:pPr indent="-285750" lvl="0" marL="285750" marR="0" rtl="0" algn="l">
                <a:spcBef>
                  <a:spcPts val="1900"/>
                </a:spcBef>
                <a:spcAft>
                  <a:spcPts val="0"/>
                </a:spcAft>
                <a:buClr>
                  <a:schemeClr val="dk1"/>
                </a:buClr>
                <a:buSzPts val="1600"/>
                <a:buFont typeface="Arial"/>
                <a:buChar char="•"/>
              </a:pPr>
              <a:r>
                <a:rPr lang="en-US" sz="1600">
                  <a:solidFill>
                    <a:schemeClr val="dk1"/>
                  </a:solidFill>
                  <a:latin typeface="Arial"/>
                  <a:ea typeface="Arial"/>
                  <a:cs typeface="Arial"/>
                  <a:sym typeface="Arial"/>
                </a:rPr>
                <a:t>Holds the accounts of banks and transfers money between them (Clearing system)</a:t>
              </a:r>
              <a:endParaRPr/>
            </a:p>
            <a:p>
              <a:pPr indent="-285750" lvl="0" marL="285750" marR="0" rtl="0" algn="l">
                <a:spcBef>
                  <a:spcPts val="1900"/>
                </a:spcBef>
                <a:spcAft>
                  <a:spcPts val="0"/>
                </a:spcAft>
                <a:buClr>
                  <a:schemeClr val="dk1"/>
                </a:buClr>
                <a:buSzPts val="1600"/>
                <a:buFont typeface="Arial"/>
                <a:buChar char="•"/>
              </a:pPr>
              <a:r>
                <a:rPr lang="en-US" sz="1600">
                  <a:solidFill>
                    <a:schemeClr val="dk1"/>
                  </a:solidFill>
                  <a:latin typeface="Arial"/>
                  <a:ea typeface="Arial"/>
                  <a:cs typeface="Arial"/>
                  <a:sym typeface="Arial"/>
                </a:rPr>
                <a:t>Is lender of the last resort to banks if they run short of money (ensures bank does not collapse protects jobs and safeguards nations banking system)  </a:t>
              </a:r>
              <a:endParaRPr/>
            </a:p>
          </p:txBody>
        </p:sp>
      </p:grpSp>
      <p:grpSp>
        <p:nvGrpSpPr>
          <p:cNvPr id="275" name="Google Shape;275;p34"/>
          <p:cNvGrpSpPr/>
          <p:nvPr/>
        </p:nvGrpSpPr>
        <p:grpSpPr>
          <a:xfrm>
            <a:off x="6134098" y="2999143"/>
            <a:ext cx="3600452" cy="2409827"/>
            <a:chOff x="-1" y="-1"/>
            <a:chExt cx="3600451" cy="2409826"/>
          </a:xfrm>
        </p:grpSpPr>
        <p:sp>
          <p:nvSpPr>
            <p:cNvPr id="276" name="Google Shape;276;p34"/>
            <p:cNvSpPr/>
            <p:nvPr/>
          </p:nvSpPr>
          <p:spPr>
            <a:xfrm>
              <a:off x="-1" y="-1"/>
              <a:ext cx="3600451" cy="2409826"/>
            </a:xfrm>
            <a:custGeom>
              <a:rect b="b" l="l" r="r" t="t"/>
              <a:pathLst>
                <a:path extrusionOk="0" h="21600" w="21600">
                  <a:moveTo>
                    <a:pt x="0" y="1856"/>
                  </a:moveTo>
                  <a:lnTo>
                    <a:pt x="0" y="1856"/>
                  </a:lnTo>
                  <a:cubicBezTo>
                    <a:pt x="0" y="831"/>
                    <a:pt x="556" y="0"/>
                    <a:pt x="1242" y="0"/>
                  </a:cubicBezTo>
                  <a:lnTo>
                    <a:pt x="20358" y="0"/>
                  </a:lnTo>
                  <a:lnTo>
                    <a:pt x="20358" y="0"/>
                  </a:lnTo>
                  <a:cubicBezTo>
                    <a:pt x="21044" y="0"/>
                    <a:pt x="21600" y="831"/>
                    <a:pt x="21600" y="1856"/>
                  </a:cubicBezTo>
                  <a:lnTo>
                    <a:pt x="21600" y="19744"/>
                  </a:lnTo>
                  <a:lnTo>
                    <a:pt x="21600" y="19744"/>
                  </a:lnTo>
                  <a:cubicBezTo>
                    <a:pt x="21600" y="20769"/>
                    <a:pt x="21044" y="21600"/>
                    <a:pt x="20358" y="21600"/>
                  </a:cubicBezTo>
                  <a:lnTo>
                    <a:pt x="1242" y="21600"/>
                  </a:lnTo>
                  <a:lnTo>
                    <a:pt x="1242" y="21600"/>
                  </a:lnTo>
                  <a:cubicBezTo>
                    <a:pt x="556" y="21600"/>
                    <a:pt x="0" y="20769"/>
                    <a:pt x="0" y="19744"/>
                  </a:cubicBezTo>
                  <a:close/>
                </a:path>
              </a:pathLst>
            </a:custGeom>
            <a:solidFill>
              <a:srgbClr val="EDEDED"/>
            </a:solid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28.jpeg" id="277" name="Google Shape;277;p34"/>
            <p:cNvPicPr preferRelativeResize="0"/>
            <p:nvPr/>
          </p:nvPicPr>
          <p:blipFill rotWithShape="1">
            <a:blip r:embed="rId3">
              <a:alphaModFix/>
            </a:blip>
            <a:srcRect b="0" l="0" r="0" t="0"/>
            <a:stretch/>
          </p:blipFill>
          <p:spPr>
            <a:xfrm>
              <a:off x="0" y="0"/>
              <a:ext cx="3600450" cy="2409825"/>
            </a:xfrm>
            <a:custGeom>
              <a:rect b="b" l="l" r="r" t="t"/>
              <a:pathLst>
                <a:path extrusionOk="0" h="21600" w="21600">
                  <a:moveTo>
                    <a:pt x="1243" y="0"/>
                  </a:moveTo>
                  <a:cubicBezTo>
                    <a:pt x="557" y="0"/>
                    <a:pt x="0" y="832"/>
                    <a:pt x="0" y="1857"/>
                  </a:cubicBezTo>
                  <a:lnTo>
                    <a:pt x="0" y="19743"/>
                  </a:lnTo>
                  <a:cubicBezTo>
                    <a:pt x="0" y="20768"/>
                    <a:pt x="557" y="21600"/>
                    <a:pt x="1243" y="21600"/>
                  </a:cubicBezTo>
                  <a:lnTo>
                    <a:pt x="20357" y="21600"/>
                  </a:lnTo>
                  <a:cubicBezTo>
                    <a:pt x="21043" y="21600"/>
                    <a:pt x="21600" y="20768"/>
                    <a:pt x="21600" y="19743"/>
                  </a:cubicBezTo>
                  <a:lnTo>
                    <a:pt x="21600" y="1857"/>
                  </a:lnTo>
                  <a:cubicBezTo>
                    <a:pt x="21600" y="832"/>
                    <a:pt x="21043" y="0"/>
                    <a:pt x="20357" y="0"/>
                  </a:cubicBezTo>
                  <a:lnTo>
                    <a:pt x="1243" y="0"/>
                  </a:lnTo>
                  <a:close/>
                </a:path>
              </a:pathLst>
            </a:custGeom>
            <a:noFill/>
            <a:ln>
              <a:noFill/>
            </a:ln>
          </p:spPr>
        </p:pic>
      </p:gr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5"/>
          <p:cNvSpPr txBox="1"/>
          <p:nvPr>
            <p:ph idx="4294967295" type="title"/>
          </p:nvPr>
        </p:nvSpPr>
        <p:spPr>
          <a:xfrm>
            <a:off x="0" y="300038"/>
            <a:ext cx="10058400" cy="881062"/>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005037"/>
              </a:buClr>
              <a:buSzPts val="3600"/>
              <a:buFont typeface="Arial"/>
              <a:buNone/>
            </a:pPr>
            <a:r>
              <a:rPr b="1" lang="en-US" sz="3600">
                <a:solidFill>
                  <a:srgbClr val="005037"/>
                </a:solidFill>
                <a:latin typeface="Arial"/>
                <a:ea typeface="Arial"/>
                <a:cs typeface="Arial"/>
                <a:sym typeface="Arial"/>
              </a:rPr>
              <a:t> The role of a central bank</a:t>
            </a:r>
            <a:endParaRPr/>
          </a:p>
        </p:txBody>
      </p:sp>
      <p:sp>
        <p:nvSpPr>
          <p:cNvPr id="283" name="Google Shape;283;p35"/>
          <p:cNvSpPr txBox="1"/>
          <p:nvPr/>
        </p:nvSpPr>
        <p:spPr>
          <a:xfrm>
            <a:off x="7086600" y="4508500"/>
            <a:ext cx="2895600" cy="288824"/>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The Central Bank of </a:t>
            </a:r>
            <a:r>
              <a:rPr lang="en-US">
                <a:solidFill>
                  <a:schemeClr val="dk1"/>
                </a:solidFill>
              </a:rPr>
              <a:t>China </a:t>
            </a:r>
            <a:endParaRPr/>
          </a:p>
        </p:txBody>
      </p:sp>
      <p:grpSp>
        <p:nvGrpSpPr>
          <p:cNvPr id="284" name="Google Shape;284;p35"/>
          <p:cNvGrpSpPr/>
          <p:nvPr/>
        </p:nvGrpSpPr>
        <p:grpSpPr>
          <a:xfrm>
            <a:off x="151953" y="1435823"/>
            <a:ext cx="5968250" cy="4518663"/>
            <a:chOff x="0" y="0"/>
            <a:chExt cx="5968249" cy="4518661"/>
          </a:xfrm>
        </p:grpSpPr>
        <p:sp>
          <p:nvSpPr>
            <p:cNvPr id="285" name="Google Shape;285;p35"/>
            <p:cNvSpPr/>
            <p:nvPr/>
          </p:nvSpPr>
          <p:spPr>
            <a:xfrm>
              <a:off x="0" y="0"/>
              <a:ext cx="5968249" cy="4398273"/>
            </a:xfrm>
            <a:prstGeom prst="roundRect">
              <a:avLst>
                <a:gd fmla="val 5503" name="adj"/>
              </a:avLst>
            </a:prstGeom>
            <a:solidFill>
              <a:srgbClr val="EEF9F4"/>
            </a:solidFill>
            <a:ln cap="flat" cmpd="sng" w="15875">
              <a:solidFill>
                <a:schemeClr val="accent1"/>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35"/>
            <p:cNvSpPr txBox="1"/>
            <p:nvPr/>
          </p:nvSpPr>
          <p:spPr>
            <a:xfrm>
              <a:off x="70890" y="70890"/>
              <a:ext cx="5807842" cy="4447771"/>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THE GOVERNMENT’S BANK</a:t>
              </a:r>
              <a:endParaRPr/>
            </a:p>
            <a:p>
              <a:pPr indent="-285750" lvl="0" marL="285750" marR="0" rtl="0" algn="l">
                <a:spcBef>
                  <a:spcPts val="900"/>
                </a:spcBef>
                <a:spcAft>
                  <a:spcPts val="0"/>
                </a:spcAft>
                <a:buClr>
                  <a:schemeClr val="dk1"/>
                </a:buClr>
                <a:buSzPts val="1600"/>
                <a:buFont typeface="Arial"/>
                <a:buChar char="•"/>
              </a:pPr>
              <a:r>
                <a:rPr lang="en-US" sz="1600">
                  <a:solidFill>
                    <a:schemeClr val="dk1"/>
                  </a:solidFill>
                  <a:latin typeface="Arial"/>
                  <a:ea typeface="Arial"/>
                  <a:cs typeface="Arial"/>
                  <a:sym typeface="Arial"/>
                </a:rPr>
                <a:t>Issues notes and coins</a:t>
              </a:r>
              <a:endParaRPr/>
            </a:p>
            <a:p>
              <a:pPr indent="-285750" lvl="0" marL="285750" marR="0" rtl="0" algn="l">
                <a:spcBef>
                  <a:spcPts val="900"/>
                </a:spcBef>
                <a:spcAft>
                  <a:spcPts val="0"/>
                </a:spcAft>
                <a:buClr>
                  <a:schemeClr val="dk1"/>
                </a:buClr>
                <a:buSzPts val="1600"/>
                <a:buFont typeface="Arial"/>
                <a:buChar char="•"/>
              </a:pPr>
              <a:r>
                <a:rPr lang="en-US" sz="1600">
                  <a:solidFill>
                    <a:schemeClr val="dk1"/>
                  </a:solidFill>
                  <a:latin typeface="Arial"/>
                  <a:ea typeface="Arial"/>
                  <a:cs typeface="Arial"/>
                  <a:sym typeface="Arial"/>
                </a:rPr>
                <a:t>Manages the national debt (borrowing) (Bonds) </a:t>
              </a:r>
              <a:endParaRPr sz="1800">
                <a:solidFill>
                  <a:schemeClr val="dk1"/>
                </a:solidFill>
                <a:latin typeface="Calibri"/>
                <a:ea typeface="Calibri"/>
                <a:cs typeface="Calibri"/>
                <a:sym typeface="Calibri"/>
              </a:endParaRPr>
            </a:p>
            <a:p>
              <a:pPr indent="-285750" lvl="0" marL="285750" marR="0" rtl="0" algn="l">
                <a:spcBef>
                  <a:spcPts val="900"/>
                </a:spcBef>
                <a:spcAft>
                  <a:spcPts val="0"/>
                </a:spcAft>
                <a:buClr>
                  <a:schemeClr val="dk1"/>
                </a:buClr>
                <a:buSzPts val="1600"/>
                <a:buFont typeface="Arial"/>
                <a:buChar char="•"/>
              </a:pPr>
              <a:r>
                <a:rPr lang="en-US" sz="1600">
                  <a:solidFill>
                    <a:schemeClr val="dk1"/>
                  </a:solidFill>
                  <a:latin typeface="Arial"/>
                  <a:ea typeface="Arial"/>
                  <a:cs typeface="Arial"/>
                  <a:sym typeface="Arial"/>
                </a:rPr>
                <a:t>Manages payments to and from the government (like a commercial bank)</a:t>
              </a:r>
              <a:endParaRPr/>
            </a:p>
            <a:p>
              <a:pPr indent="-285750" lvl="0" marL="285750" marR="0" rtl="0" algn="l">
                <a:spcBef>
                  <a:spcPts val="900"/>
                </a:spcBef>
                <a:spcAft>
                  <a:spcPts val="0"/>
                </a:spcAft>
                <a:buClr>
                  <a:schemeClr val="dk1"/>
                </a:buClr>
                <a:buSzPts val="1600"/>
                <a:buFont typeface="Arial"/>
                <a:buChar char="•"/>
              </a:pPr>
              <a:r>
                <a:rPr lang="en-US" sz="1600">
                  <a:solidFill>
                    <a:schemeClr val="dk1"/>
                  </a:solidFill>
                  <a:latin typeface="Arial"/>
                  <a:ea typeface="Arial"/>
                  <a:cs typeface="Arial"/>
                  <a:sym typeface="Arial"/>
                </a:rPr>
                <a:t>Manages the nation’s gold reserves</a:t>
              </a:r>
              <a:endParaRPr/>
            </a:p>
            <a:p>
              <a:pPr indent="-285750" lvl="0" marL="285750" marR="0" rtl="0" algn="l">
                <a:spcBef>
                  <a:spcPts val="900"/>
                </a:spcBef>
                <a:spcAft>
                  <a:spcPts val="0"/>
                </a:spcAft>
                <a:buClr>
                  <a:schemeClr val="dk1"/>
                </a:buClr>
                <a:buSzPts val="1600"/>
                <a:buFont typeface="Arial"/>
                <a:buChar char="•"/>
              </a:pPr>
              <a:r>
                <a:rPr lang="en-US" sz="1600">
                  <a:solidFill>
                    <a:schemeClr val="dk1"/>
                  </a:solidFill>
                  <a:latin typeface="Arial"/>
                  <a:ea typeface="Arial"/>
                  <a:cs typeface="Arial"/>
                  <a:sym typeface="Arial"/>
                </a:rPr>
                <a:t>Foreign currency reserves (Stabilising FX) </a:t>
              </a:r>
              <a:endParaRPr/>
            </a:p>
            <a:p>
              <a:pPr indent="-285750" lvl="0" marL="285750" marR="0" rtl="0" algn="l">
                <a:spcBef>
                  <a:spcPts val="900"/>
                </a:spcBef>
                <a:spcAft>
                  <a:spcPts val="0"/>
                </a:spcAft>
                <a:buClr>
                  <a:schemeClr val="dk1"/>
                </a:buClr>
                <a:buSzPts val="1600"/>
                <a:buFont typeface="Arial"/>
                <a:buChar char="•"/>
              </a:pPr>
              <a:r>
                <a:rPr lang="en-US" sz="1600">
                  <a:solidFill>
                    <a:schemeClr val="dk1"/>
                  </a:solidFill>
                  <a:latin typeface="Arial"/>
                  <a:ea typeface="Arial"/>
                  <a:cs typeface="Arial"/>
                  <a:sym typeface="Arial"/>
                </a:rPr>
                <a:t>Operates the government’s monetary policy : Keep inflation low &amp; steady by controlling the money supply and thus interest rates. </a:t>
              </a:r>
              <a:endParaRPr/>
            </a:p>
            <a:p>
              <a:pPr indent="-285750" lvl="0" marL="285750" marR="0" rtl="0" algn="l">
                <a:spcBef>
                  <a:spcPts val="900"/>
                </a:spcBef>
                <a:spcAft>
                  <a:spcPts val="0"/>
                </a:spcAft>
                <a:buClr>
                  <a:schemeClr val="dk1"/>
                </a:buClr>
                <a:buSzPts val="1600"/>
                <a:buFont typeface="Arial"/>
                <a:buChar char="•"/>
              </a:pPr>
              <a:r>
                <a:rPr lang="en-US" sz="1600">
                  <a:solidFill>
                    <a:schemeClr val="dk1"/>
                  </a:solidFill>
                  <a:latin typeface="Arial"/>
                  <a:ea typeface="Arial"/>
                  <a:cs typeface="Arial"/>
                  <a:sym typeface="Arial"/>
                </a:rPr>
                <a:t>If need to reduce inflation Central bank will increase IR leading to increases in loan repayments and thus less disposable income  </a:t>
              </a:r>
              <a:endParaRPr sz="1800">
                <a:solidFill>
                  <a:schemeClr val="dk1"/>
                </a:solidFill>
                <a:latin typeface="Calibri"/>
                <a:ea typeface="Calibri"/>
                <a:cs typeface="Calibri"/>
                <a:sym typeface="Calibri"/>
              </a:endParaRPr>
            </a:p>
          </p:txBody>
        </p:sp>
      </p:grpSp>
      <p:grpSp>
        <p:nvGrpSpPr>
          <p:cNvPr id="287" name="Google Shape;287;p35"/>
          <p:cNvGrpSpPr/>
          <p:nvPr/>
        </p:nvGrpSpPr>
        <p:grpSpPr>
          <a:xfrm>
            <a:off x="7372126" y="300050"/>
            <a:ext cx="3804789" cy="2525466"/>
            <a:chOff x="-1" y="0"/>
            <a:chExt cx="3456385" cy="2304257"/>
          </a:xfrm>
        </p:grpSpPr>
        <p:sp>
          <p:nvSpPr>
            <p:cNvPr id="288" name="Google Shape;288;p35"/>
            <p:cNvSpPr/>
            <p:nvPr/>
          </p:nvSpPr>
          <p:spPr>
            <a:xfrm>
              <a:off x="-1" y="0"/>
              <a:ext cx="3456385" cy="2304257"/>
            </a:xfrm>
            <a:custGeom>
              <a:rect b="b" l="l" r="r" t="t"/>
              <a:pathLst>
                <a:path extrusionOk="0" h="21600" w="21600">
                  <a:moveTo>
                    <a:pt x="0" y="1856"/>
                  </a:moveTo>
                  <a:lnTo>
                    <a:pt x="0" y="1856"/>
                  </a:lnTo>
                  <a:cubicBezTo>
                    <a:pt x="0" y="831"/>
                    <a:pt x="554" y="0"/>
                    <a:pt x="1238" y="0"/>
                  </a:cubicBezTo>
                  <a:lnTo>
                    <a:pt x="20362" y="0"/>
                  </a:lnTo>
                  <a:lnTo>
                    <a:pt x="20362" y="0"/>
                  </a:lnTo>
                  <a:cubicBezTo>
                    <a:pt x="21046" y="0"/>
                    <a:pt x="21600" y="831"/>
                    <a:pt x="21600" y="1856"/>
                  </a:cubicBezTo>
                  <a:lnTo>
                    <a:pt x="21600" y="19744"/>
                  </a:lnTo>
                  <a:lnTo>
                    <a:pt x="21600" y="19744"/>
                  </a:lnTo>
                  <a:cubicBezTo>
                    <a:pt x="21600" y="20769"/>
                    <a:pt x="21046" y="21600"/>
                    <a:pt x="20362" y="21600"/>
                  </a:cubicBezTo>
                  <a:lnTo>
                    <a:pt x="1238" y="21600"/>
                  </a:lnTo>
                  <a:lnTo>
                    <a:pt x="1238" y="21600"/>
                  </a:lnTo>
                  <a:cubicBezTo>
                    <a:pt x="554" y="21600"/>
                    <a:pt x="0" y="20769"/>
                    <a:pt x="0" y="19744"/>
                  </a:cubicBezTo>
                  <a:close/>
                </a:path>
              </a:pathLst>
            </a:custGeom>
            <a:solidFill>
              <a:srgbClr val="EDEDED"/>
            </a:solid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29.jpeg" id="289" name="Google Shape;289;p35"/>
            <p:cNvPicPr preferRelativeResize="0"/>
            <p:nvPr/>
          </p:nvPicPr>
          <p:blipFill rotWithShape="1">
            <a:blip r:embed="rId3">
              <a:alphaModFix/>
            </a:blip>
            <a:srcRect b="0" l="0" r="0" t="0"/>
            <a:stretch/>
          </p:blipFill>
          <p:spPr>
            <a:xfrm>
              <a:off x="0" y="0"/>
              <a:ext cx="3456384" cy="2304257"/>
            </a:xfrm>
            <a:custGeom>
              <a:rect b="b" l="l" r="r" t="t"/>
              <a:pathLst>
                <a:path extrusionOk="0" h="21600" w="21600">
                  <a:moveTo>
                    <a:pt x="1238" y="0"/>
                  </a:moveTo>
                  <a:cubicBezTo>
                    <a:pt x="554" y="0"/>
                    <a:pt x="0" y="831"/>
                    <a:pt x="0" y="1856"/>
                  </a:cubicBezTo>
                  <a:lnTo>
                    <a:pt x="0" y="19744"/>
                  </a:lnTo>
                  <a:cubicBezTo>
                    <a:pt x="0" y="20769"/>
                    <a:pt x="554" y="21600"/>
                    <a:pt x="1238" y="21600"/>
                  </a:cubicBezTo>
                  <a:lnTo>
                    <a:pt x="20362" y="21600"/>
                  </a:lnTo>
                  <a:cubicBezTo>
                    <a:pt x="21046" y="21600"/>
                    <a:pt x="21600" y="20769"/>
                    <a:pt x="21600" y="19744"/>
                  </a:cubicBezTo>
                  <a:lnTo>
                    <a:pt x="21600" y="1856"/>
                  </a:lnTo>
                  <a:cubicBezTo>
                    <a:pt x="21600" y="831"/>
                    <a:pt x="21046" y="0"/>
                    <a:pt x="20362" y="0"/>
                  </a:cubicBezTo>
                  <a:lnTo>
                    <a:pt x="1238" y="0"/>
                  </a:lnTo>
                  <a:close/>
                </a:path>
              </a:pathLst>
            </a:custGeom>
            <a:noFill/>
            <a:ln>
              <a:noFill/>
            </a:ln>
          </p:spPr>
        </p:pic>
      </p:gr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ph idx="4294967295" type="title"/>
          </p:nvPr>
        </p:nvSpPr>
        <p:spPr>
          <a:xfrm>
            <a:off x="0" y="300038"/>
            <a:ext cx="10058400" cy="881062"/>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005037"/>
              </a:buClr>
              <a:buSzPts val="3600"/>
              <a:buFont typeface="Arial"/>
              <a:buNone/>
            </a:pPr>
            <a:r>
              <a:rPr b="1" i="0" lang="en-US" sz="3600" u="none" cap="none" strike="noStrike">
                <a:solidFill>
                  <a:srgbClr val="005037"/>
                </a:solidFill>
                <a:latin typeface="Arial"/>
                <a:ea typeface="Arial"/>
                <a:cs typeface="Arial"/>
                <a:sym typeface="Arial"/>
              </a:rPr>
              <a:t> Independence of  central bank</a:t>
            </a:r>
            <a:endParaRPr/>
          </a:p>
        </p:txBody>
      </p:sp>
      <p:sp>
        <p:nvSpPr>
          <p:cNvPr id="295" name="Google Shape;295;p36"/>
          <p:cNvSpPr txBox="1"/>
          <p:nvPr/>
        </p:nvSpPr>
        <p:spPr>
          <a:xfrm>
            <a:off x="8216900" y="5800597"/>
            <a:ext cx="2895600" cy="307777"/>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The Federal reserve </a:t>
            </a:r>
            <a:endParaRPr sz="1400">
              <a:solidFill>
                <a:schemeClr val="dk1"/>
              </a:solidFill>
              <a:latin typeface="Arial"/>
              <a:ea typeface="Arial"/>
              <a:cs typeface="Arial"/>
              <a:sym typeface="Arial"/>
            </a:endParaRPr>
          </a:p>
        </p:txBody>
      </p:sp>
      <p:grpSp>
        <p:nvGrpSpPr>
          <p:cNvPr id="296" name="Google Shape;296;p36"/>
          <p:cNvGrpSpPr/>
          <p:nvPr/>
        </p:nvGrpSpPr>
        <p:grpSpPr>
          <a:xfrm>
            <a:off x="151952" y="1435823"/>
            <a:ext cx="6629847" cy="4518663"/>
            <a:chOff x="0" y="0"/>
            <a:chExt cx="5968249" cy="4518661"/>
          </a:xfrm>
        </p:grpSpPr>
        <p:sp>
          <p:nvSpPr>
            <p:cNvPr id="297" name="Google Shape;297;p36"/>
            <p:cNvSpPr/>
            <p:nvPr/>
          </p:nvSpPr>
          <p:spPr>
            <a:xfrm>
              <a:off x="0" y="0"/>
              <a:ext cx="5968249" cy="4398273"/>
            </a:xfrm>
            <a:prstGeom prst="roundRect">
              <a:avLst>
                <a:gd fmla="val 5503" name="adj"/>
              </a:avLst>
            </a:prstGeom>
            <a:solidFill>
              <a:srgbClr val="EEF9F4"/>
            </a:solidFill>
            <a:ln cap="flat" cmpd="sng" w="15875">
              <a:solidFill>
                <a:schemeClr val="accent1"/>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36"/>
            <p:cNvSpPr txBox="1"/>
            <p:nvPr/>
          </p:nvSpPr>
          <p:spPr>
            <a:xfrm>
              <a:off x="70890" y="70890"/>
              <a:ext cx="5807842" cy="4447771"/>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299" name="Google Shape;299;p36"/>
          <p:cNvPicPr preferRelativeResize="0"/>
          <p:nvPr/>
        </p:nvPicPr>
        <p:blipFill rotWithShape="1">
          <a:blip r:embed="rId3">
            <a:alphaModFix/>
          </a:blip>
          <a:srcRect b="0" l="0" r="0" t="0"/>
          <a:stretch/>
        </p:blipFill>
        <p:spPr>
          <a:xfrm>
            <a:off x="6884589" y="1925428"/>
            <a:ext cx="5004000" cy="3189371"/>
          </a:xfrm>
          <a:prstGeom prst="rect">
            <a:avLst/>
          </a:prstGeom>
          <a:noFill/>
          <a:ln>
            <a:noFill/>
          </a:ln>
        </p:spPr>
      </p:pic>
      <p:sp>
        <p:nvSpPr>
          <p:cNvPr id="300" name="Google Shape;300;p36"/>
          <p:cNvSpPr/>
          <p:nvPr/>
        </p:nvSpPr>
        <p:spPr>
          <a:xfrm>
            <a:off x="222842" y="1636236"/>
            <a:ext cx="6459515" cy="4524315"/>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Governments tend to make poor decisions about monetary policy. In particular, they tended to be influenced by short-term political considerations.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Before an election, the temptation is for a government to cut interest rates, making boom and bust economic cycles more likely. Therefore arguably, it is better to take monetary policy out of the government’s hands.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An independent Central Bank may have more credibility. If people have more confidence in the Central Bank, this helps to reduce inflationary expectations. In turn, this makes inflation easier to keep low.</a:t>
            </a:r>
            <a:endParaRPr/>
          </a:p>
          <a:p>
            <a:pPr indent="0" lvl="0" marL="0" marR="0" rtl="0" algn="l">
              <a:spcBef>
                <a:spcPts val="0"/>
              </a:spcBef>
              <a:spcAft>
                <a:spcPts val="0"/>
              </a:spcAft>
              <a:buNone/>
            </a:pPr>
            <a:r>
              <a:t/>
            </a:r>
            <a:endParaRPr sz="1800">
              <a:solidFill>
                <a:srgbClr val="3A3A3A"/>
              </a:solidFill>
              <a:latin typeface="Open Sans"/>
              <a:ea typeface="Open Sans"/>
              <a:cs typeface="Open Sans"/>
              <a:sym typeface="Open Sans"/>
            </a:endParaRPr>
          </a:p>
          <a:p>
            <a:pPr indent="0" lvl="0" marL="0" marR="0" rtl="0" algn="l">
              <a:spcBef>
                <a:spcPts val="0"/>
              </a:spcBef>
              <a:spcAft>
                <a:spcPts val="0"/>
              </a:spcAft>
              <a:buNone/>
            </a:pPr>
            <a:r>
              <a:t/>
            </a:r>
            <a:endParaRPr sz="1800">
              <a:solidFill>
                <a:srgbClr val="3A3A3A"/>
              </a:solidFill>
              <a:latin typeface="Open Sans"/>
              <a:ea typeface="Open Sans"/>
              <a:cs typeface="Open Sans"/>
              <a:sym typeface="Open Sans"/>
            </a:endParaRPr>
          </a:p>
          <a:p>
            <a:pPr indent="0" lvl="0" marL="0" marR="0" rtl="0" algn="l">
              <a:spcBef>
                <a:spcPts val="0"/>
              </a:spcBef>
              <a:spcAft>
                <a:spcPts val="0"/>
              </a:spcAft>
              <a:buNone/>
            </a:pPr>
            <a:r>
              <a:t/>
            </a:r>
            <a:endParaRPr sz="1800">
              <a:solidFill>
                <a:srgbClr val="3A3A3A"/>
              </a:solidFill>
              <a:latin typeface="Open Sans"/>
              <a:ea typeface="Open Sans"/>
              <a:cs typeface="Open Sans"/>
              <a:sym typeface="Open Sans"/>
            </a:endParaRPr>
          </a:p>
          <a:p>
            <a:pPr indent="0" lvl="0" marL="0" marR="0" rtl="0" algn="l">
              <a:spcBef>
                <a:spcPts val="0"/>
              </a:spcBef>
              <a:spcAft>
                <a:spcPts val="0"/>
              </a:spcAft>
              <a:buNone/>
            </a:pPr>
            <a:r>
              <a:t/>
            </a:r>
            <a:endParaRPr sz="1800">
              <a:solidFill>
                <a:srgbClr val="3A3A3A"/>
              </a:solidFill>
              <a:latin typeface="Open Sans"/>
              <a:ea typeface="Open Sans"/>
              <a:cs typeface="Open Sans"/>
              <a:sym typeface="Open Sans"/>
            </a:endParaRPr>
          </a:p>
          <a:p>
            <a:pPr indent="0" lvl="0" marL="0" marR="0" rtl="0" algn="l">
              <a:spcBef>
                <a:spcPts val="0"/>
              </a:spcBef>
              <a:spcAft>
                <a:spcPts val="0"/>
              </a:spcAft>
              <a:buNone/>
            </a:pPr>
            <a:r>
              <a:t/>
            </a:r>
            <a:endParaRPr sz="1800">
              <a:solidFill>
                <a:srgbClr val="3A3A3A"/>
              </a:solidFill>
              <a:latin typeface="Open Sans"/>
              <a:ea typeface="Open Sans"/>
              <a:cs typeface="Open Sans"/>
              <a:sym typeface="Open Sans"/>
            </a:endParaRP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txBox="1"/>
          <p:nvPr>
            <p:ph idx="4294967295" type="title"/>
          </p:nvPr>
        </p:nvSpPr>
        <p:spPr>
          <a:xfrm>
            <a:off x="4416425" y="242888"/>
            <a:ext cx="7775575" cy="1143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005037"/>
              </a:buClr>
              <a:buSzPts val="4000"/>
              <a:buFont typeface="Arial"/>
              <a:buNone/>
            </a:pPr>
            <a:r>
              <a:rPr b="1" lang="en-US" sz="4000">
                <a:solidFill>
                  <a:srgbClr val="005037"/>
                </a:solidFill>
                <a:latin typeface="Arial"/>
                <a:ea typeface="Arial"/>
                <a:cs typeface="Arial"/>
                <a:sym typeface="Arial"/>
              </a:rPr>
              <a:t> </a:t>
            </a:r>
            <a:r>
              <a:rPr lang="en-US" sz="3600"/>
              <a:t>Why do we need money?</a:t>
            </a:r>
            <a:endParaRPr/>
          </a:p>
        </p:txBody>
      </p:sp>
      <p:sp>
        <p:nvSpPr>
          <p:cNvPr id="147" name="Google Shape;147;p19"/>
          <p:cNvSpPr txBox="1"/>
          <p:nvPr/>
        </p:nvSpPr>
        <p:spPr>
          <a:xfrm>
            <a:off x="6513511" y="2057400"/>
            <a:ext cx="5634237" cy="3016831"/>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0" i="0" lang="en-US" sz="2000" u="none" cap="none" strike="noStrike">
                <a:solidFill>
                  <a:schemeClr val="dk1"/>
                </a:solidFill>
                <a:latin typeface="Arial"/>
                <a:ea typeface="Arial"/>
                <a:cs typeface="Arial"/>
                <a:sym typeface="Arial"/>
              </a:rPr>
              <a:t>To exchange for those goods and services we each need and want but are unable to produce for ourselves, because </a:t>
            </a:r>
            <a:endParaRPr/>
          </a:p>
          <a:p>
            <a:pPr indent="-342900" lvl="0" marL="342900" marR="0" rtl="0" algn="l">
              <a:spcBef>
                <a:spcPts val="1200"/>
              </a:spcBef>
              <a:spcAft>
                <a:spcPts val="0"/>
              </a:spcAft>
              <a:buClr>
                <a:srgbClr val="005037"/>
              </a:buClr>
              <a:buSzPts val="2000"/>
              <a:buFont typeface="Arial"/>
              <a:buChar char="•"/>
            </a:pPr>
            <a:r>
              <a:rPr b="0" i="0" lang="en-US" sz="2000" u="none" cap="none" strike="noStrike">
                <a:solidFill>
                  <a:schemeClr val="dk1"/>
                </a:solidFill>
                <a:latin typeface="Arial"/>
                <a:ea typeface="Arial"/>
                <a:cs typeface="Arial"/>
                <a:sym typeface="Arial"/>
              </a:rPr>
              <a:t>we are not self-sufficient (individually we cannot produce everything we need and want)</a:t>
            </a:r>
            <a:endParaRPr/>
          </a:p>
          <a:p>
            <a:pPr indent="-342900" lvl="0" marL="342900" marR="0" rtl="0" algn="l">
              <a:spcBef>
                <a:spcPts val="1200"/>
              </a:spcBef>
              <a:spcAft>
                <a:spcPts val="0"/>
              </a:spcAft>
              <a:buClr>
                <a:srgbClr val="005037"/>
              </a:buClr>
              <a:buSzPts val="2000"/>
              <a:buFont typeface="Arial"/>
              <a:buChar char="•"/>
            </a:pPr>
            <a:r>
              <a:rPr b="0" i="0" lang="en-US" sz="2000" u="none" cap="none" strike="noStrike">
                <a:solidFill>
                  <a:schemeClr val="dk1"/>
                </a:solidFill>
                <a:latin typeface="Arial"/>
                <a:ea typeface="Arial"/>
                <a:cs typeface="Arial"/>
                <a:sym typeface="Arial"/>
              </a:rPr>
              <a:t>we specialise in those tasks and productive activities we are best able to do and therefore need to trade with producers of other products </a:t>
            </a:r>
            <a:endParaRPr/>
          </a:p>
        </p:txBody>
      </p:sp>
      <p:pic>
        <p:nvPicPr>
          <p:cNvPr descr="Picture 1" id="148" name="Google Shape;148;p19"/>
          <p:cNvPicPr preferRelativeResize="0"/>
          <p:nvPr/>
        </p:nvPicPr>
        <p:blipFill rotWithShape="1">
          <a:blip r:embed="rId3">
            <a:alphaModFix/>
          </a:blip>
          <a:srcRect b="0" l="0" r="0" t="0"/>
          <a:stretch/>
        </p:blipFill>
        <p:spPr>
          <a:xfrm>
            <a:off x="2208214" y="2205039"/>
            <a:ext cx="3095626" cy="1779587"/>
          </a:xfrm>
          <a:prstGeom prst="rect">
            <a:avLst/>
          </a:prstGeom>
          <a:noFill/>
          <a:ln>
            <a:noFill/>
          </a:ln>
        </p:spPr>
      </p:pic>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0"/>
          <p:cNvSpPr txBox="1"/>
          <p:nvPr>
            <p:ph idx="4294967295" type="title"/>
          </p:nvPr>
        </p:nvSpPr>
        <p:spPr>
          <a:xfrm>
            <a:off x="0" y="217488"/>
            <a:ext cx="10058400" cy="893762"/>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700"/>
              <a:buFont typeface="Calibri"/>
              <a:buNone/>
            </a:pPr>
            <a:r>
              <a:rPr lang="en-US"/>
              <a:t>What is “money”?</a:t>
            </a:r>
            <a:endParaRPr/>
          </a:p>
        </p:txBody>
      </p:sp>
      <p:sp>
        <p:nvSpPr>
          <p:cNvPr id="154" name="Google Shape;154;p20"/>
          <p:cNvSpPr txBox="1"/>
          <p:nvPr/>
        </p:nvSpPr>
        <p:spPr>
          <a:xfrm>
            <a:off x="206414" y="1202420"/>
            <a:ext cx="7239001" cy="4053841"/>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i="0" lang="en-US" sz="1800" u="none" cap="none" strike="noStrike">
                <a:solidFill>
                  <a:schemeClr val="dk1"/>
                </a:solidFill>
                <a:latin typeface="Arial"/>
                <a:ea typeface="Arial"/>
                <a:cs typeface="Arial"/>
                <a:sym typeface="Arial"/>
              </a:rPr>
              <a:t>Money</a:t>
            </a:r>
            <a:r>
              <a:rPr b="0" i="0" lang="en-US" sz="1800" u="none" cap="none" strike="noStrike">
                <a:solidFill>
                  <a:schemeClr val="dk1"/>
                </a:solidFill>
                <a:latin typeface="Arial"/>
                <a:ea typeface="Arial"/>
                <a:cs typeface="Arial"/>
                <a:sym typeface="Arial"/>
              </a:rPr>
              <a:t> is any object or record that is generally accepted as payment for </a:t>
            </a:r>
            <a:r>
              <a:rPr b="1" i="0" lang="en-US" sz="1800" u="none" cap="none" strike="noStrike">
                <a:solidFill>
                  <a:schemeClr val="dk1"/>
                </a:solidFill>
                <a:latin typeface="Arial"/>
                <a:ea typeface="Arial"/>
                <a:cs typeface="Arial"/>
                <a:sym typeface="Arial"/>
              </a:rPr>
              <a:t>goods</a:t>
            </a:r>
            <a:r>
              <a:rPr b="0" i="0" lang="en-US" sz="1800" u="none" cap="none" strike="noStrike">
                <a:solidFill>
                  <a:schemeClr val="dk1"/>
                </a:solidFill>
                <a:latin typeface="Arial"/>
                <a:ea typeface="Arial"/>
                <a:cs typeface="Arial"/>
                <a:sym typeface="Arial"/>
              </a:rPr>
              <a:t> and </a:t>
            </a:r>
            <a:r>
              <a:rPr b="1" i="0" lang="en-US" sz="1800" u="none" cap="none" strike="noStrike">
                <a:solidFill>
                  <a:schemeClr val="dk1"/>
                </a:solidFill>
                <a:latin typeface="Arial"/>
                <a:ea typeface="Arial"/>
                <a:cs typeface="Arial"/>
                <a:sym typeface="Arial"/>
              </a:rPr>
              <a:t>services</a:t>
            </a:r>
            <a:r>
              <a:rPr b="0" i="0" lang="en-US" sz="1800" u="none" cap="none" strike="noStrike">
                <a:solidFill>
                  <a:schemeClr val="dk1"/>
                </a:solidFill>
                <a:latin typeface="Arial"/>
                <a:ea typeface="Arial"/>
                <a:cs typeface="Arial"/>
                <a:sym typeface="Arial"/>
              </a:rPr>
              <a:t> and repayment of </a:t>
            </a:r>
            <a:r>
              <a:rPr b="1" i="0" lang="en-US" sz="1800" u="none" cap="none" strike="noStrike">
                <a:solidFill>
                  <a:schemeClr val="dk1"/>
                </a:solidFill>
                <a:latin typeface="Arial"/>
                <a:ea typeface="Arial"/>
                <a:cs typeface="Arial"/>
                <a:sym typeface="Arial"/>
              </a:rPr>
              <a:t>debts</a:t>
            </a:r>
            <a:r>
              <a:rPr b="0" i="0" lang="en-US" sz="1800" u="none" cap="none" strike="noStrike">
                <a:solidFill>
                  <a:schemeClr val="dk1"/>
                </a:solidFill>
                <a:latin typeface="Arial"/>
                <a:ea typeface="Arial"/>
                <a:cs typeface="Arial"/>
                <a:sym typeface="Arial"/>
              </a:rPr>
              <a:t> in a given country or economy. </a:t>
            </a:r>
            <a:endParaRPr b="0" i="0" sz="3200" u="none" cap="none" strike="noStrike">
              <a:solidFill>
                <a:schemeClr val="dk1"/>
              </a:solidFill>
              <a:latin typeface="Verdana"/>
              <a:ea typeface="Verdana"/>
              <a:cs typeface="Verdana"/>
              <a:sym typeface="Verdana"/>
            </a:endParaRPr>
          </a:p>
          <a:p>
            <a:pPr indent="0" lvl="0" marL="0" marR="0" rtl="0" algn="l">
              <a:spcBef>
                <a:spcPts val="0"/>
              </a:spcBef>
              <a:spcAft>
                <a:spcPts val="0"/>
              </a:spcAft>
              <a:buNone/>
            </a:pPr>
            <a:r>
              <a:t/>
            </a:r>
            <a:endParaRPr b="0" i="0" sz="3200" u="none" cap="none" strike="noStrike">
              <a:solidFill>
                <a:schemeClr val="dk1"/>
              </a:solidFill>
              <a:latin typeface="Verdana"/>
              <a:ea typeface="Verdana"/>
              <a:cs typeface="Verdana"/>
              <a:sym typeface="Verdana"/>
            </a:endParaRPr>
          </a:p>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Money originated as </a:t>
            </a:r>
            <a:r>
              <a:rPr b="1" i="0" lang="en-US" sz="1800" u="none" cap="none" strike="noStrike">
                <a:solidFill>
                  <a:schemeClr val="dk1"/>
                </a:solidFill>
                <a:latin typeface="Arial"/>
                <a:ea typeface="Arial"/>
                <a:cs typeface="Arial"/>
                <a:sym typeface="Arial"/>
              </a:rPr>
              <a:t>commodity money </a:t>
            </a:r>
            <a:r>
              <a:rPr b="0" i="0" lang="en-US" sz="1800" u="none" cap="none" strike="noStrike">
                <a:solidFill>
                  <a:schemeClr val="dk1"/>
                </a:solidFill>
                <a:latin typeface="Arial"/>
                <a:ea typeface="Arial"/>
                <a:cs typeface="Arial"/>
                <a:sym typeface="Arial"/>
              </a:rPr>
              <a:t>(eg gold or silver), </a:t>
            </a:r>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modern money systems are based on </a:t>
            </a:r>
            <a:r>
              <a:rPr b="1" i="0" lang="en-US" sz="1800" u="none" cap="none" strike="noStrike">
                <a:solidFill>
                  <a:schemeClr val="dk1"/>
                </a:solidFill>
                <a:latin typeface="Arial"/>
                <a:ea typeface="Arial"/>
                <a:cs typeface="Arial"/>
                <a:sym typeface="Arial"/>
              </a:rPr>
              <a:t>fiat money</a:t>
            </a:r>
            <a:r>
              <a:rPr b="0" i="0" lang="en-US" sz="1800" u="none" cap="none" strike="noStrike">
                <a:solidFill>
                  <a:schemeClr val="dk1"/>
                </a:solidFill>
                <a:latin typeface="Arial"/>
                <a:ea typeface="Arial"/>
                <a:cs typeface="Arial"/>
                <a:sym typeface="Arial"/>
              </a:rPr>
              <a:t>. </a:t>
            </a:r>
            <a:endParaRPr b="0" i="0" sz="3200" u="none" cap="none" strike="noStrike">
              <a:solidFill>
                <a:schemeClr val="dk1"/>
              </a:solidFill>
              <a:latin typeface="Verdana"/>
              <a:ea typeface="Verdana"/>
              <a:cs typeface="Verdana"/>
              <a:sym typeface="Verdana"/>
            </a:endParaRPr>
          </a:p>
          <a:p>
            <a:pPr indent="0" lvl="0" marL="0" marR="0" rtl="0" algn="l">
              <a:spcBef>
                <a:spcPts val="0"/>
              </a:spcBef>
              <a:spcAft>
                <a:spcPts val="0"/>
              </a:spcAft>
              <a:buNone/>
            </a:pPr>
            <a:r>
              <a:t/>
            </a:r>
            <a:endParaRPr b="0" i="0" sz="3200" u="none" cap="none" strike="noStrike">
              <a:solidFill>
                <a:schemeClr val="dk1"/>
              </a:solidFill>
              <a:latin typeface="Verdana"/>
              <a:ea typeface="Verdana"/>
              <a:cs typeface="Verdana"/>
              <a:sym typeface="Verdana"/>
            </a:endParaRPr>
          </a:p>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Fiat money is money that has value because everyone agrees that it does. </a:t>
            </a:r>
            <a:endParaRPr/>
          </a:p>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The term derives from the Latin fiat, meaning "let it be done" or "it shall be [money]", as such money is established by government decree. </a:t>
            </a:r>
            <a:endParaRPr b="0" i="0" sz="3200" u="none" cap="none" strike="noStrike">
              <a:solidFill>
                <a:schemeClr val="dk1"/>
              </a:solidFill>
              <a:latin typeface="Verdana"/>
              <a:ea typeface="Verdana"/>
              <a:cs typeface="Verdana"/>
              <a:sym typeface="Verdana"/>
            </a:endParaRPr>
          </a:p>
        </p:txBody>
      </p:sp>
      <p:pic>
        <p:nvPicPr>
          <p:cNvPr descr="Picture 6" id="155" name="Google Shape;155;p20"/>
          <p:cNvPicPr preferRelativeResize="0"/>
          <p:nvPr/>
        </p:nvPicPr>
        <p:blipFill rotWithShape="1">
          <a:blip r:embed="rId3">
            <a:alphaModFix/>
          </a:blip>
          <a:srcRect b="0" l="0" r="0" t="0"/>
          <a:stretch/>
        </p:blipFill>
        <p:spPr>
          <a:xfrm>
            <a:off x="8313515" y="484207"/>
            <a:ext cx="3048001" cy="30480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descr="Picture 4" id="160" name="Google Shape;160;p21"/>
          <p:cNvPicPr preferRelativeResize="0"/>
          <p:nvPr/>
        </p:nvPicPr>
        <p:blipFill rotWithShape="1">
          <a:blip r:embed="rId3">
            <a:alphaModFix/>
          </a:blip>
          <a:srcRect b="45554" l="24117" r="24116" t="28889"/>
          <a:stretch/>
        </p:blipFill>
        <p:spPr>
          <a:xfrm>
            <a:off x="2438400" y="20639"/>
            <a:ext cx="7607301" cy="4859338"/>
          </a:xfrm>
          <a:prstGeom prst="rect">
            <a:avLst/>
          </a:prstGeom>
          <a:noFill/>
          <a:ln>
            <a:noFill/>
          </a:ln>
        </p:spPr>
      </p:pic>
      <p:grpSp>
        <p:nvGrpSpPr>
          <p:cNvPr id="161" name="Google Shape;161;p21"/>
          <p:cNvGrpSpPr/>
          <p:nvPr/>
        </p:nvGrpSpPr>
        <p:grpSpPr>
          <a:xfrm>
            <a:off x="2610091" y="5029200"/>
            <a:ext cx="6962174" cy="1950863"/>
            <a:chOff x="0" y="0"/>
            <a:chExt cx="6962172" cy="1950862"/>
          </a:xfrm>
        </p:grpSpPr>
        <p:sp>
          <p:nvSpPr>
            <p:cNvPr id="162" name="Google Shape;162;p21"/>
            <p:cNvSpPr/>
            <p:nvPr/>
          </p:nvSpPr>
          <p:spPr>
            <a:xfrm>
              <a:off x="0" y="0"/>
              <a:ext cx="6962172" cy="18288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63" name="Google Shape;163;p21"/>
            <p:cNvSpPr txBox="1"/>
            <p:nvPr/>
          </p:nvSpPr>
          <p:spPr>
            <a:xfrm>
              <a:off x="0" y="0"/>
              <a:ext cx="6962172" cy="1950862"/>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Believed to be the first universal form of money</a:t>
              </a:r>
              <a:endParaRPr b="0" i="0" sz="3200" u="none" cap="none" strike="noStrike">
                <a:solidFill>
                  <a:schemeClr val="dk1"/>
                </a:solidFill>
                <a:latin typeface="Verdana"/>
                <a:ea typeface="Verdana"/>
                <a:cs typeface="Verdana"/>
                <a:sym typeface="Verdana"/>
              </a:endParaRPr>
            </a:p>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Portable/durable/divisible/easily recognized/</a:t>
              </a:r>
              <a:endParaRPr b="0" i="0" sz="3200" u="none" cap="none" strike="noStrike">
                <a:solidFill>
                  <a:schemeClr val="dk1"/>
                </a:solidFill>
                <a:latin typeface="Verdana"/>
                <a:ea typeface="Verdana"/>
                <a:cs typeface="Verdana"/>
                <a:sym typeface="Verdana"/>
              </a:endParaRPr>
            </a:p>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250 species only one native from Maldives used</a:t>
              </a:r>
              <a:endParaRPr b="0" i="0" sz="3200" u="none" cap="none" strike="noStrike">
                <a:solidFill>
                  <a:schemeClr val="dk1"/>
                </a:solidFill>
                <a:latin typeface="Verdana"/>
                <a:ea typeface="Verdana"/>
                <a:cs typeface="Verdana"/>
                <a:sym typeface="Verdana"/>
              </a:endParaRPr>
            </a:p>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India/China 7</a:t>
              </a:r>
              <a:r>
                <a:rPr b="0" baseline="30000" i="0" lang="en-US" sz="1800" u="none" cap="none" strike="noStrike">
                  <a:solidFill>
                    <a:schemeClr val="dk1"/>
                  </a:solidFill>
                  <a:latin typeface="Arial"/>
                  <a:ea typeface="Arial"/>
                  <a:cs typeface="Arial"/>
                  <a:sym typeface="Arial"/>
                </a:rPr>
                <a:t>th</a:t>
              </a:r>
              <a:r>
                <a:rPr b="0" i="0" lang="en-US" sz="1800" u="none" cap="none" strike="noStrike">
                  <a:solidFill>
                    <a:schemeClr val="dk1"/>
                  </a:solidFill>
                  <a:latin typeface="Arial"/>
                  <a:ea typeface="Arial"/>
                  <a:cs typeface="Arial"/>
                  <a:sym typeface="Arial"/>
                </a:rPr>
                <a:t> century to 11</a:t>
              </a:r>
              <a:r>
                <a:rPr b="0" baseline="30000" i="0" lang="en-US" sz="1800" u="none" cap="none" strike="noStrike">
                  <a:solidFill>
                    <a:schemeClr val="dk1"/>
                  </a:solidFill>
                  <a:latin typeface="Arial"/>
                  <a:ea typeface="Arial"/>
                  <a:cs typeface="Arial"/>
                  <a:sym typeface="Arial"/>
                </a:rPr>
                <a:t>th</a:t>
              </a:r>
              <a:r>
                <a:rPr b="0" i="0" lang="en-US" sz="1800" u="none" cap="none" strike="noStrike">
                  <a:solidFill>
                    <a:schemeClr val="dk1"/>
                  </a:solidFill>
                  <a:latin typeface="Arial"/>
                  <a:ea typeface="Arial"/>
                  <a:cs typeface="Arial"/>
                  <a:sym typeface="Arial"/>
                </a:rPr>
                <a:t> century/Southeast Asia/Middle east and Africa used in slave trade up to 18 century copper coins replaced them   </a:t>
              </a:r>
              <a:endParaRPr b="0" i="0" sz="3200" u="none" cap="none" strike="noStrike">
                <a:solidFill>
                  <a:schemeClr val="dk1"/>
                </a:solidFill>
                <a:latin typeface="Verdana"/>
                <a:ea typeface="Verdana"/>
                <a:cs typeface="Verdana"/>
                <a:sym typeface="Verdana"/>
              </a:endParaRPr>
            </a:p>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    </a:t>
              </a:r>
              <a:endParaRPr/>
            </a:p>
          </p:txBody>
        </p:sp>
      </p:gr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idx="4294967295" type="title"/>
          </p:nvPr>
        </p:nvSpPr>
        <p:spPr>
          <a:xfrm>
            <a:off x="0" y="287338"/>
            <a:ext cx="5089525" cy="8128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700"/>
              <a:buFont typeface="Calibri"/>
              <a:buNone/>
            </a:pPr>
            <a:r>
              <a:rPr lang="en-US"/>
              <a:t>Money</a:t>
            </a:r>
            <a:endParaRPr/>
          </a:p>
        </p:txBody>
      </p:sp>
      <p:sp>
        <p:nvSpPr>
          <p:cNvPr id="169" name="Google Shape;169;p22"/>
          <p:cNvSpPr txBox="1"/>
          <p:nvPr/>
        </p:nvSpPr>
        <p:spPr>
          <a:xfrm>
            <a:off x="4852642" y="1441187"/>
            <a:ext cx="6623741" cy="889134"/>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0" i="1" lang="en-US" sz="2800" u="none" cap="none" strike="noStrike">
                <a:solidFill>
                  <a:schemeClr val="dk1"/>
                </a:solidFill>
                <a:latin typeface="Times New Roman"/>
                <a:ea typeface="Times New Roman"/>
                <a:cs typeface="Times New Roman"/>
                <a:sym typeface="Times New Roman"/>
              </a:rPr>
              <a:t>During World War II, cigarettes were used as money in some prisoner-of-war camps.</a:t>
            </a:r>
            <a:endParaRPr/>
          </a:p>
        </p:txBody>
      </p:sp>
      <p:pic>
        <p:nvPicPr>
          <p:cNvPr descr="Picture 12" id="170" name="Google Shape;170;p22"/>
          <p:cNvPicPr preferRelativeResize="0"/>
          <p:nvPr/>
        </p:nvPicPr>
        <p:blipFill rotWithShape="1">
          <a:blip r:embed="rId3">
            <a:alphaModFix/>
          </a:blip>
          <a:srcRect b="0" l="0" r="0" t="0"/>
          <a:stretch/>
        </p:blipFill>
        <p:spPr>
          <a:xfrm>
            <a:off x="286370" y="1330187"/>
            <a:ext cx="3388002" cy="4032001"/>
          </a:xfrm>
          <a:prstGeom prst="rect">
            <a:avLst/>
          </a:prstGeom>
          <a:noFill/>
          <a:ln>
            <a:noFill/>
          </a:ln>
        </p:spPr>
      </p:pic>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descr="Picture 1" id="175" name="Google Shape;175;p23"/>
          <p:cNvPicPr preferRelativeResize="0"/>
          <p:nvPr/>
        </p:nvPicPr>
        <p:blipFill rotWithShape="1">
          <a:blip r:embed="rId3">
            <a:alphaModFix/>
          </a:blip>
          <a:srcRect b="0" l="0" r="0" t="0"/>
          <a:stretch/>
        </p:blipFill>
        <p:spPr>
          <a:xfrm>
            <a:off x="1524000" y="1219200"/>
            <a:ext cx="8837615" cy="4068764"/>
          </a:xfrm>
          <a:prstGeom prst="rect">
            <a:avLst/>
          </a:prstGeom>
          <a:noFill/>
          <a:ln>
            <a:noFill/>
          </a:ln>
        </p:spPr>
      </p:pic>
      <p:sp>
        <p:nvSpPr>
          <p:cNvPr id="176" name="Google Shape;176;p23"/>
          <p:cNvSpPr txBox="1"/>
          <p:nvPr/>
        </p:nvSpPr>
        <p:spPr>
          <a:xfrm>
            <a:off x="2540000" y="393700"/>
            <a:ext cx="7543800" cy="375232"/>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0" i="0" lang="en-US" sz="2000" u="none" cap="none" strike="noStrike">
                <a:solidFill>
                  <a:schemeClr val="dk1"/>
                </a:solidFill>
                <a:latin typeface="Arial"/>
                <a:ea typeface="Arial"/>
                <a:cs typeface="Arial"/>
                <a:sym typeface="Arial"/>
              </a:rPr>
              <a:t>To overcome the problems of barter a money must be:</a:t>
            </a:r>
            <a:r>
              <a:rPr b="0" i="0" lang="en-US" sz="1800" u="none" cap="none" strike="noStrike">
                <a:solidFill>
                  <a:schemeClr val="dk1"/>
                </a:solidFill>
                <a:latin typeface="Arial"/>
                <a:ea typeface="Arial"/>
                <a:cs typeface="Arial"/>
                <a:sym typeface="Arial"/>
              </a:rPr>
              <a:t> </a:t>
            </a:r>
            <a:endParaRPr/>
          </a:p>
        </p:txBody>
      </p:sp>
      <p:sp>
        <p:nvSpPr>
          <p:cNvPr id="177" name="Google Shape;177;p23"/>
          <p:cNvSpPr txBox="1"/>
          <p:nvPr/>
        </p:nvSpPr>
        <p:spPr>
          <a:xfrm rot="-1076422">
            <a:off x="9028113" y="5556656"/>
            <a:ext cx="1857376" cy="714376"/>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3472" u="none" cap="none" strike="noStrike">
                <a:solidFill>
                  <a:schemeClr val="dk1"/>
                </a:solidFill>
                <a:latin typeface="Architects Daughter"/>
                <a:ea typeface="Architects Daughter"/>
                <a:cs typeface="Architects Daughter"/>
                <a:sym typeface="Architects Daughter"/>
              </a:rPr>
              <a:t>IOU $20</a:t>
            </a:r>
            <a:endParaRPr/>
          </a:p>
        </p:txBody>
      </p:sp>
      <p:grpSp>
        <p:nvGrpSpPr>
          <p:cNvPr id="178" name="Google Shape;178;p23"/>
          <p:cNvGrpSpPr/>
          <p:nvPr/>
        </p:nvGrpSpPr>
        <p:grpSpPr>
          <a:xfrm>
            <a:off x="10533236" y="1219200"/>
            <a:ext cx="1360953" cy="1512171"/>
            <a:chOff x="0" y="0"/>
            <a:chExt cx="1360952" cy="1512169"/>
          </a:xfrm>
        </p:grpSpPr>
        <p:sp>
          <p:nvSpPr>
            <p:cNvPr id="179" name="Google Shape;179;p23"/>
            <p:cNvSpPr/>
            <p:nvPr/>
          </p:nvSpPr>
          <p:spPr>
            <a:xfrm>
              <a:off x="0" y="0"/>
              <a:ext cx="1360952" cy="1512169"/>
            </a:xfrm>
            <a:custGeom>
              <a:rect b="b" l="l" r="r" t="t"/>
              <a:pathLst>
                <a:path extrusionOk="0" h="21600" w="21600">
                  <a:moveTo>
                    <a:pt x="0" y="1671"/>
                  </a:moveTo>
                  <a:lnTo>
                    <a:pt x="0" y="1671"/>
                  </a:lnTo>
                  <a:cubicBezTo>
                    <a:pt x="0" y="748"/>
                    <a:pt x="831" y="0"/>
                    <a:pt x="1856" y="0"/>
                  </a:cubicBezTo>
                  <a:lnTo>
                    <a:pt x="19744" y="0"/>
                  </a:lnTo>
                  <a:lnTo>
                    <a:pt x="19744" y="0"/>
                  </a:lnTo>
                  <a:cubicBezTo>
                    <a:pt x="20769" y="0"/>
                    <a:pt x="21600" y="748"/>
                    <a:pt x="21600" y="1671"/>
                  </a:cubicBezTo>
                  <a:lnTo>
                    <a:pt x="21600" y="19929"/>
                  </a:lnTo>
                  <a:lnTo>
                    <a:pt x="21600" y="19929"/>
                  </a:lnTo>
                  <a:cubicBezTo>
                    <a:pt x="21600" y="20852"/>
                    <a:pt x="20769" y="21600"/>
                    <a:pt x="19744" y="21600"/>
                  </a:cubicBezTo>
                  <a:lnTo>
                    <a:pt x="1856" y="21600"/>
                  </a:lnTo>
                  <a:lnTo>
                    <a:pt x="1856" y="21600"/>
                  </a:lnTo>
                  <a:cubicBezTo>
                    <a:pt x="831" y="21600"/>
                    <a:pt x="0" y="20852"/>
                    <a:pt x="0" y="19929"/>
                  </a:cubicBezTo>
                  <a:close/>
                </a:path>
              </a:pathLst>
            </a:custGeom>
            <a:solidFill>
              <a:srgbClr val="EDEDED"/>
            </a:solid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13.jpeg" id="180" name="Google Shape;180;p23"/>
            <p:cNvPicPr preferRelativeResize="0"/>
            <p:nvPr/>
          </p:nvPicPr>
          <p:blipFill rotWithShape="1">
            <a:blip r:embed="rId4">
              <a:alphaModFix/>
            </a:blip>
            <a:srcRect b="4" l="0" r="4" t="0"/>
            <a:stretch/>
          </p:blipFill>
          <p:spPr>
            <a:xfrm>
              <a:off x="0" y="0"/>
              <a:ext cx="1360885" cy="1512094"/>
            </a:xfrm>
            <a:custGeom>
              <a:rect b="b" l="l" r="r" t="t"/>
              <a:pathLst>
                <a:path extrusionOk="0" h="21600" w="21600">
                  <a:moveTo>
                    <a:pt x="1858" y="0"/>
                  </a:moveTo>
                  <a:cubicBezTo>
                    <a:pt x="833" y="0"/>
                    <a:pt x="0" y="750"/>
                    <a:pt x="0" y="1672"/>
                  </a:cubicBezTo>
                  <a:lnTo>
                    <a:pt x="0" y="19928"/>
                  </a:lnTo>
                  <a:cubicBezTo>
                    <a:pt x="0" y="20850"/>
                    <a:pt x="833" y="21600"/>
                    <a:pt x="1858" y="21600"/>
                  </a:cubicBezTo>
                  <a:lnTo>
                    <a:pt x="19742" y="21600"/>
                  </a:lnTo>
                  <a:cubicBezTo>
                    <a:pt x="20767" y="21600"/>
                    <a:pt x="21600" y="20850"/>
                    <a:pt x="21600" y="19928"/>
                  </a:cubicBezTo>
                  <a:lnTo>
                    <a:pt x="21600" y="1672"/>
                  </a:lnTo>
                  <a:cubicBezTo>
                    <a:pt x="21600" y="750"/>
                    <a:pt x="20767" y="0"/>
                    <a:pt x="19742" y="0"/>
                  </a:cubicBezTo>
                  <a:lnTo>
                    <a:pt x="1858" y="0"/>
                  </a:lnTo>
                  <a:close/>
                </a:path>
              </a:pathLst>
            </a:custGeom>
            <a:noFill/>
            <a:ln>
              <a:noFill/>
            </a:ln>
          </p:spPr>
        </p:pic>
      </p:grpSp>
      <p:grpSp>
        <p:nvGrpSpPr>
          <p:cNvPr id="181" name="Google Shape;181;p23"/>
          <p:cNvGrpSpPr/>
          <p:nvPr/>
        </p:nvGrpSpPr>
        <p:grpSpPr>
          <a:xfrm>
            <a:off x="1717080" y="5287962"/>
            <a:ext cx="2088234" cy="1440162"/>
            <a:chOff x="0" y="0"/>
            <a:chExt cx="2088233" cy="1440161"/>
          </a:xfrm>
        </p:grpSpPr>
        <p:sp>
          <p:nvSpPr>
            <p:cNvPr id="182" name="Google Shape;182;p23"/>
            <p:cNvSpPr/>
            <p:nvPr/>
          </p:nvSpPr>
          <p:spPr>
            <a:xfrm>
              <a:off x="0" y="0"/>
              <a:ext cx="2088233" cy="1440161"/>
            </a:xfrm>
            <a:custGeom>
              <a:rect b="b" l="l" r="r" t="t"/>
              <a:pathLst>
                <a:path extrusionOk="0" h="21600" w="21600">
                  <a:moveTo>
                    <a:pt x="0" y="1856"/>
                  </a:moveTo>
                  <a:lnTo>
                    <a:pt x="0" y="1856"/>
                  </a:lnTo>
                  <a:cubicBezTo>
                    <a:pt x="0" y="831"/>
                    <a:pt x="573" y="0"/>
                    <a:pt x="1280" y="0"/>
                  </a:cubicBezTo>
                  <a:lnTo>
                    <a:pt x="20320" y="0"/>
                  </a:lnTo>
                  <a:lnTo>
                    <a:pt x="20320" y="0"/>
                  </a:lnTo>
                  <a:cubicBezTo>
                    <a:pt x="21027" y="0"/>
                    <a:pt x="21600" y="831"/>
                    <a:pt x="21600" y="1856"/>
                  </a:cubicBezTo>
                  <a:lnTo>
                    <a:pt x="21600" y="19744"/>
                  </a:lnTo>
                  <a:lnTo>
                    <a:pt x="21600" y="19744"/>
                  </a:lnTo>
                  <a:cubicBezTo>
                    <a:pt x="21600" y="20769"/>
                    <a:pt x="21027" y="21600"/>
                    <a:pt x="20320" y="21600"/>
                  </a:cubicBezTo>
                  <a:lnTo>
                    <a:pt x="1280" y="21600"/>
                  </a:lnTo>
                  <a:lnTo>
                    <a:pt x="1280" y="21600"/>
                  </a:lnTo>
                  <a:cubicBezTo>
                    <a:pt x="573" y="21600"/>
                    <a:pt x="0" y="20769"/>
                    <a:pt x="0" y="19744"/>
                  </a:cubicBezTo>
                  <a:close/>
                </a:path>
              </a:pathLst>
            </a:custGeom>
            <a:solidFill>
              <a:srgbClr val="EDEDED"/>
            </a:solid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14.jpeg" id="183" name="Google Shape;183;p23"/>
            <p:cNvPicPr preferRelativeResize="0"/>
            <p:nvPr/>
          </p:nvPicPr>
          <p:blipFill rotWithShape="1">
            <a:blip r:embed="rId5">
              <a:alphaModFix/>
            </a:blip>
            <a:srcRect b="0" l="0" r="0" t="0"/>
            <a:stretch/>
          </p:blipFill>
          <p:spPr>
            <a:xfrm>
              <a:off x="0" y="0"/>
              <a:ext cx="2088233" cy="1440161"/>
            </a:xfrm>
            <a:custGeom>
              <a:rect b="b" l="l" r="r" t="t"/>
              <a:pathLst>
                <a:path extrusionOk="0" h="21600" w="21600">
                  <a:moveTo>
                    <a:pt x="1281" y="0"/>
                  </a:moveTo>
                  <a:cubicBezTo>
                    <a:pt x="574" y="0"/>
                    <a:pt x="0" y="832"/>
                    <a:pt x="0" y="1857"/>
                  </a:cubicBezTo>
                  <a:lnTo>
                    <a:pt x="0" y="19743"/>
                  </a:lnTo>
                  <a:cubicBezTo>
                    <a:pt x="0" y="20768"/>
                    <a:pt x="574" y="21600"/>
                    <a:pt x="1281" y="21600"/>
                  </a:cubicBezTo>
                  <a:lnTo>
                    <a:pt x="20319" y="21600"/>
                  </a:lnTo>
                  <a:cubicBezTo>
                    <a:pt x="21026" y="21600"/>
                    <a:pt x="21600" y="20768"/>
                    <a:pt x="21600" y="19743"/>
                  </a:cubicBezTo>
                  <a:lnTo>
                    <a:pt x="21600" y="1857"/>
                  </a:lnTo>
                  <a:cubicBezTo>
                    <a:pt x="21600" y="832"/>
                    <a:pt x="21026" y="0"/>
                    <a:pt x="20319" y="0"/>
                  </a:cubicBezTo>
                  <a:lnTo>
                    <a:pt x="1281" y="0"/>
                  </a:lnTo>
                  <a:close/>
                </a:path>
              </a:pathLst>
            </a:custGeom>
            <a:noFill/>
            <a:ln>
              <a:noFill/>
            </a:ln>
          </p:spPr>
        </p:pic>
      </p:grpSp>
      <p:sp>
        <p:nvSpPr>
          <p:cNvPr id="184" name="Google Shape;184;p23"/>
          <p:cNvSpPr txBox="1"/>
          <p:nvPr/>
        </p:nvSpPr>
        <p:spPr>
          <a:xfrm rot="1239719">
            <a:off x="2369077" y="5996274"/>
            <a:ext cx="1944689" cy="421393"/>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2400">
                <a:solidFill>
                  <a:srgbClr val="FF0000"/>
                </a:solidFill>
                <a:latin typeface="Times New Roman"/>
                <a:ea typeface="Times New Roman"/>
                <a:cs typeface="Times New Roman"/>
                <a:sym typeface="Times New Roman"/>
              </a:rPr>
              <a:t>Prices</a:t>
            </a:r>
            <a:endParaRPr/>
          </a:p>
        </p:txBody>
      </p:sp>
      <p:grpSp>
        <p:nvGrpSpPr>
          <p:cNvPr id="185" name="Google Shape;185;p23"/>
          <p:cNvGrpSpPr/>
          <p:nvPr/>
        </p:nvGrpSpPr>
        <p:grpSpPr>
          <a:xfrm>
            <a:off x="20711" y="2535045"/>
            <a:ext cx="2093863" cy="1501158"/>
            <a:chOff x="-1" y="-1"/>
            <a:chExt cx="2093862" cy="1501156"/>
          </a:xfrm>
        </p:grpSpPr>
        <p:sp>
          <p:nvSpPr>
            <p:cNvPr id="186" name="Google Shape;186;p23"/>
            <p:cNvSpPr/>
            <p:nvPr/>
          </p:nvSpPr>
          <p:spPr>
            <a:xfrm>
              <a:off x="-1" y="-1"/>
              <a:ext cx="2093862" cy="1501156"/>
            </a:xfrm>
            <a:custGeom>
              <a:rect b="b" l="l" r="r" t="t"/>
              <a:pathLst>
                <a:path extrusionOk="0" h="21600" w="21600">
                  <a:moveTo>
                    <a:pt x="0" y="1856"/>
                  </a:moveTo>
                  <a:lnTo>
                    <a:pt x="0" y="1856"/>
                  </a:lnTo>
                  <a:cubicBezTo>
                    <a:pt x="0" y="831"/>
                    <a:pt x="596" y="0"/>
                    <a:pt x="1331" y="0"/>
                  </a:cubicBezTo>
                  <a:lnTo>
                    <a:pt x="20269" y="0"/>
                  </a:lnTo>
                  <a:lnTo>
                    <a:pt x="20269" y="0"/>
                  </a:lnTo>
                  <a:cubicBezTo>
                    <a:pt x="21004" y="0"/>
                    <a:pt x="21600" y="831"/>
                    <a:pt x="21600" y="1856"/>
                  </a:cubicBezTo>
                  <a:lnTo>
                    <a:pt x="21600" y="19744"/>
                  </a:lnTo>
                  <a:lnTo>
                    <a:pt x="21600" y="19744"/>
                  </a:lnTo>
                  <a:cubicBezTo>
                    <a:pt x="21600" y="20769"/>
                    <a:pt x="21004" y="21600"/>
                    <a:pt x="20269" y="21600"/>
                  </a:cubicBezTo>
                  <a:lnTo>
                    <a:pt x="1331" y="21600"/>
                  </a:lnTo>
                  <a:lnTo>
                    <a:pt x="1331" y="21600"/>
                  </a:lnTo>
                  <a:cubicBezTo>
                    <a:pt x="596" y="21600"/>
                    <a:pt x="0" y="20769"/>
                    <a:pt x="0" y="19744"/>
                  </a:cubicBezTo>
                  <a:close/>
                </a:path>
              </a:pathLst>
            </a:custGeom>
            <a:solidFill>
              <a:srgbClr val="EDEDED"/>
            </a:solid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15.jpeg" id="187" name="Google Shape;187;p23"/>
            <p:cNvPicPr preferRelativeResize="0"/>
            <p:nvPr/>
          </p:nvPicPr>
          <p:blipFill rotWithShape="1">
            <a:blip r:embed="rId6">
              <a:alphaModFix/>
            </a:blip>
            <a:srcRect b="11" l="0" r="0" t="0"/>
            <a:stretch/>
          </p:blipFill>
          <p:spPr>
            <a:xfrm>
              <a:off x="0" y="0"/>
              <a:ext cx="2093861" cy="1500982"/>
            </a:xfrm>
            <a:custGeom>
              <a:rect b="b" l="l" r="r" t="t"/>
              <a:pathLst>
                <a:path extrusionOk="0" h="21600" w="21600">
                  <a:moveTo>
                    <a:pt x="1331" y="0"/>
                  </a:moveTo>
                  <a:cubicBezTo>
                    <a:pt x="596" y="0"/>
                    <a:pt x="0" y="831"/>
                    <a:pt x="0" y="1856"/>
                  </a:cubicBezTo>
                  <a:lnTo>
                    <a:pt x="0" y="19744"/>
                  </a:lnTo>
                  <a:cubicBezTo>
                    <a:pt x="0" y="20769"/>
                    <a:pt x="596" y="21600"/>
                    <a:pt x="1331" y="21600"/>
                  </a:cubicBezTo>
                  <a:lnTo>
                    <a:pt x="20269" y="21600"/>
                  </a:lnTo>
                  <a:cubicBezTo>
                    <a:pt x="21004" y="21600"/>
                    <a:pt x="21600" y="20769"/>
                    <a:pt x="21600" y="19744"/>
                  </a:cubicBezTo>
                  <a:lnTo>
                    <a:pt x="21600" y="1856"/>
                  </a:lnTo>
                  <a:cubicBezTo>
                    <a:pt x="21600" y="831"/>
                    <a:pt x="21004" y="0"/>
                    <a:pt x="20269" y="0"/>
                  </a:cubicBezTo>
                  <a:lnTo>
                    <a:pt x="1331" y="0"/>
                  </a:lnTo>
                  <a:close/>
                </a:path>
              </a:pathLst>
            </a:custGeom>
            <a:noFill/>
            <a:ln>
              <a:noFill/>
            </a:ln>
          </p:spPr>
        </p:pic>
      </p:gr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grpSp>
        <p:nvGrpSpPr>
          <p:cNvPr id="192" name="Google Shape;192;p24"/>
          <p:cNvGrpSpPr/>
          <p:nvPr/>
        </p:nvGrpSpPr>
        <p:grpSpPr>
          <a:xfrm>
            <a:off x="3429000" y="2057400"/>
            <a:ext cx="5486400" cy="2438400"/>
            <a:chOff x="0" y="0"/>
            <a:chExt cx="5486400" cy="2438400"/>
          </a:xfrm>
        </p:grpSpPr>
        <p:sp>
          <p:nvSpPr>
            <p:cNvPr id="193" name="Google Shape;193;p24"/>
            <p:cNvSpPr/>
            <p:nvPr/>
          </p:nvSpPr>
          <p:spPr>
            <a:xfrm>
              <a:off x="0" y="0"/>
              <a:ext cx="5486400" cy="2438400"/>
            </a:xfrm>
            <a:prstGeom prst="roundRect">
              <a:avLst>
                <a:gd fmla="val 16667" name="adj"/>
              </a:avLst>
            </a:prstGeom>
            <a:solidFill>
              <a:schemeClr val="accent1"/>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24"/>
            <p:cNvSpPr txBox="1"/>
            <p:nvPr/>
          </p:nvSpPr>
          <p:spPr>
            <a:xfrm>
              <a:off x="119033" y="475277"/>
              <a:ext cx="5248334" cy="1487846"/>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1" lang="en-US" sz="3200">
                  <a:solidFill>
                    <a:schemeClr val="dk1"/>
                  </a:solidFill>
                  <a:latin typeface="Arial"/>
                  <a:ea typeface="Arial"/>
                  <a:cs typeface="Arial"/>
                  <a:sym typeface="Arial"/>
                </a:rPr>
                <a:t>Characteristics of money is important and so is the functions of money</a:t>
              </a:r>
              <a:endParaRPr/>
            </a:p>
          </p:txBody>
        </p:sp>
      </p:gr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txBox="1"/>
          <p:nvPr>
            <p:ph idx="4294967295" type="title"/>
          </p:nvPr>
        </p:nvSpPr>
        <p:spPr>
          <a:xfrm>
            <a:off x="1828800" y="277813"/>
            <a:ext cx="10363200" cy="11430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700"/>
              <a:buFont typeface="Calibri"/>
              <a:buNone/>
            </a:pPr>
            <a:r>
              <a:rPr lang="en-US"/>
              <a:t>Durability</a:t>
            </a:r>
            <a:endParaRPr/>
          </a:p>
        </p:txBody>
      </p:sp>
      <p:sp>
        <p:nvSpPr>
          <p:cNvPr id="200" name="Google Shape;200;p25"/>
          <p:cNvSpPr txBox="1"/>
          <p:nvPr>
            <p:ph idx="4294967295" type="body"/>
          </p:nvPr>
        </p:nvSpPr>
        <p:spPr>
          <a:xfrm>
            <a:off x="0" y="1587500"/>
            <a:ext cx="5080000" cy="2451100"/>
          </a:xfrm>
          <a:prstGeom prst="rect">
            <a:avLst/>
          </a:prstGeom>
          <a:noFill/>
          <a:ln>
            <a:noFill/>
          </a:ln>
        </p:spPr>
        <p:txBody>
          <a:bodyPr anchorCtr="0" anchor="t" bIns="45700" lIns="0" spcFirstLastPara="1" rIns="0" wrap="square" tIns="45700">
            <a:noAutofit/>
          </a:bodyPr>
          <a:lstStyle/>
          <a:p>
            <a:pPr indent="-152400" lvl="0" marL="91413" rtl="0" algn="l">
              <a:lnSpc>
                <a:spcPct val="90000"/>
              </a:lnSpc>
              <a:spcBef>
                <a:spcPts val="0"/>
              </a:spcBef>
              <a:spcAft>
                <a:spcPts val="0"/>
              </a:spcAft>
              <a:buSzPts val="2400"/>
              <a:buChar char=" "/>
            </a:pPr>
            <a:r>
              <a:rPr lang="en-US" sz="2400"/>
              <a:t>Durability means that the item must be able to withstand being used repeatedly.</a:t>
            </a:r>
            <a:endParaRPr/>
          </a:p>
          <a:p>
            <a:pPr indent="-152400" lvl="0" marL="91413" rtl="0" algn="l">
              <a:lnSpc>
                <a:spcPct val="90000"/>
              </a:lnSpc>
              <a:spcBef>
                <a:spcPts val="1400"/>
              </a:spcBef>
              <a:spcAft>
                <a:spcPts val="0"/>
              </a:spcAft>
              <a:buSzPts val="2400"/>
              <a:buChar char=" "/>
            </a:pPr>
            <a:r>
              <a:rPr lang="en-US" sz="2400"/>
              <a:t>Items that are considered Currency, </a:t>
            </a:r>
            <a:r>
              <a:rPr i="1" lang="en-US"/>
              <a:t>coins and paper bills used as money</a:t>
            </a:r>
            <a:r>
              <a:rPr lang="en-US" sz="2400"/>
              <a:t> meet this requirement.</a:t>
            </a:r>
            <a:endParaRPr/>
          </a:p>
        </p:txBody>
      </p:sp>
      <p:pic>
        <p:nvPicPr>
          <p:cNvPr descr="Picture 6" id="201" name="Google Shape;201;p25"/>
          <p:cNvPicPr preferRelativeResize="0"/>
          <p:nvPr/>
        </p:nvPicPr>
        <p:blipFill rotWithShape="1">
          <a:blip r:embed="rId3">
            <a:alphaModFix/>
          </a:blip>
          <a:srcRect b="0" l="0" r="0" t="0"/>
          <a:stretch/>
        </p:blipFill>
        <p:spPr>
          <a:xfrm>
            <a:off x="8820150" y="1079500"/>
            <a:ext cx="2305050" cy="2305051"/>
          </a:xfrm>
          <a:prstGeom prst="rect">
            <a:avLst/>
          </a:prstGeom>
          <a:noFill/>
          <a:ln>
            <a:noFill/>
          </a:ln>
        </p:spPr>
      </p:pic>
      <p:sp>
        <p:nvSpPr>
          <p:cNvPr id="202" name="Google Shape;202;p25"/>
          <p:cNvSpPr txBox="1"/>
          <p:nvPr/>
        </p:nvSpPr>
        <p:spPr>
          <a:xfrm>
            <a:off x="431800" y="4445000"/>
            <a:ext cx="5080000" cy="2052000"/>
          </a:xfrm>
          <a:prstGeom prst="rect">
            <a:avLst/>
          </a:prstGeom>
          <a:noFill/>
          <a:ln>
            <a:noFill/>
          </a:ln>
        </p:spPr>
        <p:txBody>
          <a:bodyPr anchorCtr="0" anchor="t" bIns="0" lIns="0" spcFirstLastPara="1" rIns="0" wrap="square" tIns="0">
            <a:noAutofit/>
          </a:bodyPr>
          <a:lstStyle/>
          <a:p>
            <a:pPr indent="-144780" lvl="0" marL="86842" marR="0" rtl="0" algn="l">
              <a:lnSpc>
                <a:spcPct val="90000"/>
              </a:lnSpc>
              <a:spcBef>
                <a:spcPts val="0"/>
              </a:spcBef>
              <a:spcAft>
                <a:spcPts val="0"/>
              </a:spcAft>
              <a:buClr>
                <a:schemeClr val="accent1"/>
              </a:buClr>
              <a:buSzPts val="2280"/>
              <a:buFont typeface="Trebuchet MS"/>
              <a:buChar char=" "/>
            </a:pPr>
            <a:r>
              <a:rPr lang="en-US" sz="2280">
                <a:solidFill>
                  <a:srgbClr val="404040"/>
                </a:solidFill>
                <a:latin typeface="Calibri"/>
                <a:ea typeface="Calibri"/>
                <a:cs typeface="Calibri"/>
                <a:sym typeface="Calibri"/>
              </a:rPr>
              <a:t>Portability means that individuals are able to carry money with them and transfer it easily to other individuals.</a:t>
            </a:r>
            <a:endParaRPr sz="1804">
              <a:solidFill>
                <a:schemeClr val="dk1"/>
              </a:solidFill>
              <a:latin typeface="Calibri"/>
              <a:ea typeface="Calibri"/>
              <a:cs typeface="Calibri"/>
              <a:sym typeface="Calibri"/>
            </a:endParaRPr>
          </a:p>
          <a:p>
            <a:pPr indent="-144780" lvl="0" marL="86842" marR="0" rtl="0" algn="l">
              <a:lnSpc>
                <a:spcPct val="90000"/>
              </a:lnSpc>
              <a:spcBef>
                <a:spcPts val="1100"/>
              </a:spcBef>
              <a:spcAft>
                <a:spcPts val="0"/>
              </a:spcAft>
              <a:buClr>
                <a:schemeClr val="accent1"/>
              </a:buClr>
              <a:buSzPts val="2280"/>
              <a:buFont typeface="Trebuchet MS"/>
              <a:buChar char=" "/>
            </a:pPr>
            <a:r>
              <a:rPr lang="en-US" sz="2280">
                <a:solidFill>
                  <a:srgbClr val="404040"/>
                </a:solidFill>
                <a:latin typeface="Calibri"/>
                <a:ea typeface="Calibri"/>
                <a:cs typeface="Calibri"/>
                <a:sym typeface="Calibri"/>
              </a:rPr>
              <a:t>This is why coins and paper money have historically proved popular.</a:t>
            </a:r>
            <a:endParaRPr sz="1804">
              <a:solidFill>
                <a:schemeClr val="dk1"/>
              </a:solidFill>
              <a:latin typeface="Calibri"/>
              <a:ea typeface="Calibri"/>
              <a:cs typeface="Calibri"/>
              <a:sym typeface="Calibri"/>
            </a:endParaRPr>
          </a:p>
        </p:txBody>
      </p:sp>
      <p:sp>
        <p:nvSpPr>
          <p:cNvPr id="203" name="Google Shape;203;p25"/>
          <p:cNvSpPr txBox="1"/>
          <p:nvPr/>
        </p:nvSpPr>
        <p:spPr>
          <a:xfrm>
            <a:off x="1460500" y="3289300"/>
            <a:ext cx="10363200" cy="1143000"/>
          </a:xfrm>
          <a:prstGeom prst="rect">
            <a:avLst/>
          </a:prstGeom>
          <a:noFill/>
          <a:ln>
            <a:noFill/>
          </a:ln>
        </p:spPr>
        <p:txBody>
          <a:bodyPr anchorCtr="0" anchor="b" bIns="45700" lIns="45700" spcFirstLastPara="1" rIns="45700" wrap="square" tIns="45700">
            <a:noAutofit/>
          </a:bodyPr>
          <a:lstStyle/>
          <a:p>
            <a:pPr indent="0" lvl="0" marL="0" marR="0" rtl="0" algn="l">
              <a:lnSpc>
                <a:spcPct val="85000"/>
              </a:lnSpc>
              <a:spcBef>
                <a:spcPts val="0"/>
              </a:spcBef>
              <a:spcAft>
                <a:spcPts val="0"/>
              </a:spcAft>
              <a:buNone/>
            </a:pPr>
            <a:r>
              <a:rPr lang="en-US" sz="4700">
                <a:solidFill>
                  <a:srgbClr val="404040"/>
                </a:solidFill>
                <a:latin typeface="Calibri"/>
                <a:ea typeface="Calibri"/>
                <a:cs typeface="Calibri"/>
                <a:sym typeface="Calibri"/>
              </a:rPr>
              <a:t>Portability</a:t>
            </a:r>
            <a:endParaRPr/>
          </a:p>
        </p:txBody>
      </p:sp>
      <p:pic>
        <p:nvPicPr>
          <p:cNvPr descr="Picture 7" id="204" name="Google Shape;204;p25"/>
          <p:cNvPicPr preferRelativeResize="0"/>
          <p:nvPr/>
        </p:nvPicPr>
        <p:blipFill rotWithShape="1">
          <a:blip r:embed="rId4">
            <a:alphaModFix/>
          </a:blip>
          <a:srcRect b="0" l="0" r="0" t="0"/>
          <a:stretch/>
        </p:blipFill>
        <p:spPr>
          <a:xfrm>
            <a:off x="8167686" y="4186239"/>
            <a:ext cx="3609976" cy="2020889"/>
          </a:xfrm>
          <a:prstGeom prst="rect">
            <a:avLst/>
          </a:prstGeom>
          <a:noFill/>
          <a:ln>
            <a:noFill/>
          </a:ln>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txBox="1"/>
          <p:nvPr>
            <p:ph idx="4294967295" type="title"/>
          </p:nvPr>
        </p:nvSpPr>
        <p:spPr>
          <a:xfrm>
            <a:off x="1828800" y="277813"/>
            <a:ext cx="10363200" cy="92868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700"/>
              <a:buFont typeface="Calibri"/>
              <a:buNone/>
            </a:pPr>
            <a:r>
              <a:rPr lang="en-US"/>
              <a:t>Uniformity</a:t>
            </a:r>
            <a:endParaRPr/>
          </a:p>
        </p:txBody>
      </p:sp>
      <p:sp>
        <p:nvSpPr>
          <p:cNvPr id="210" name="Google Shape;210;p26"/>
          <p:cNvSpPr txBox="1"/>
          <p:nvPr>
            <p:ph idx="4294967295" type="body"/>
          </p:nvPr>
        </p:nvSpPr>
        <p:spPr>
          <a:xfrm>
            <a:off x="0" y="1600200"/>
            <a:ext cx="4495800" cy="4530725"/>
          </a:xfrm>
          <a:prstGeom prst="rect">
            <a:avLst/>
          </a:prstGeom>
          <a:noFill/>
          <a:ln>
            <a:noFill/>
          </a:ln>
        </p:spPr>
        <p:txBody>
          <a:bodyPr anchorCtr="0" anchor="t" bIns="45700" lIns="0" spcFirstLastPara="1" rIns="0" wrap="square" tIns="45700">
            <a:noAutofit/>
          </a:bodyPr>
          <a:lstStyle/>
          <a:p>
            <a:pPr indent="-152400" lvl="0" marL="91413" rtl="0" algn="l">
              <a:lnSpc>
                <a:spcPct val="90000"/>
              </a:lnSpc>
              <a:spcBef>
                <a:spcPts val="0"/>
              </a:spcBef>
              <a:spcAft>
                <a:spcPts val="0"/>
              </a:spcAft>
              <a:buSzPts val="2400"/>
              <a:buChar char=" "/>
            </a:pPr>
            <a:r>
              <a:rPr lang="en-US" sz="2400"/>
              <a:t>Uniformity means that all versions of the same denomination of currency has same value .</a:t>
            </a:r>
            <a:endParaRPr/>
          </a:p>
        </p:txBody>
      </p:sp>
      <p:pic>
        <p:nvPicPr>
          <p:cNvPr descr="Picture 7" id="211" name="Google Shape;211;p26"/>
          <p:cNvPicPr preferRelativeResize="0"/>
          <p:nvPr/>
        </p:nvPicPr>
        <p:blipFill rotWithShape="1">
          <a:blip r:embed="rId3">
            <a:alphaModFix/>
          </a:blip>
          <a:srcRect b="0" l="0" r="0" t="0"/>
          <a:stretch/>
        </p:blipFill>
        <p:spPr>
          <a:xfrm>
            <a:off x="7747000" y="2370931"/>
            <a:ext cx="3581400" cy="1500189"/>
          </a:xfrm>
          <a:prstGeom prst="rect">
            <a:avLst/>
          </a:prstGeom>
          <a:noFill/>
          <a:ln>
            <a:noFill/>
          </a:ln>
        </p:spPr>
      </p:pic>
      <p:sp>
        <p:nvSpPr>
          <p:cNvPr id="212" name="Google Shape;212;p26"/>
          <p:cNvSpPr txBox="1"/>
          <p:nvPr/>
        </p:nvSpPr>
        <p:spPr>
          <a:xfrm>
            <a:off x="152400" y="4335462"/>
            <a:ext cx="5435600" cy="2189164"/>
          </a:xfrm>
          <a:prstGeom prst="rect">
            <a:avLst/>
          </a:prstGeom>
          <a:noFill/>
          <a:ln>
            <a:noFill/>
          </a:ln>
        </p:spPr>
        <p:txBody>
          <a:bodyPr anchorCtr="0" anchor="t" bIns="0" lIns="0" spcFirstLastPara="1" rIns="0" wrap="square" tIns="0">
            <a:noAutofit/>
          </a:bodyPr>
          <a:lstStyle/>
          <a:p>
            <a:pPr indent="-150876" lvl="0" marL="90498" marR="0" rtl="0" algn="l">
              <a:lnSpc>
                <a:spcPct val="81000"/>
              </a:lnSpc>
              <a:spcBef>
                <a:spcPts val="0"/>
              </a:spcBef>
              <a:spcAft>
                <a:spcPts val="0"/>
              </a:spcAft>
              <a:buClr>
                <a:schemeClr val="accent1"/>
              </a:buClr>
              <a:buSzPts val="2376"/>
              <a:buFont typeface="Trebuchet MS"/>
              <a:buChar char=" "/>
            </a:pPr>
            <a:r>
              <a:rPr lang="en-US" sz="2376">
                <a:solidFill>
                  <a:srgbClr val="404040"/>
                </a:solidFill>
                <a:latin typeface="Calibri"/>
                <a:ea typeface="Calibri"/>
                <a:cs typeface="Calibri"/>
                <a:sym typeface="Calibri"/>
              </a:rPr>
              <a:t>Acceptability means that everyone must be able to use the money for transactions.</a:t>
            </a:r>
            <a:endParaRPr sz="1881">
              <a:solidFill>
                <a:schemeClr val="dk1"/>
              </a:solidFill>
              <a:latin typeface="Calibri"/>
              <a:ea typeface="Calibri"/>
              <a:cs typeface="Calibri"/>
              <a:sym typeface="Calibri"/>
            </a:endParaRPr>
          </a:p>
          <a:p>
            <a:pPr indent="-150876" lvl="0" marL="90498" marR="0" rtl="0" algn="l">
              <a:lnSpc>
                <a:spcPct val="81000"/>
              </a:lnSpc>
              <a:spcBef>
                <a:spcPts val="1100"/>
              </a:spcBef>
              <a:spcAft>
                <a:spcPts val="0"/>
              </a:spcAft>
              <a:buClr>
                <a:schemeClr val="accent1"/>
              </a:buClr>
              <a:buSzPts val="2376"/>
              <a:buFont typeface="Trebuchet MS"/>
              <a:buChar char=" "/>
            </a:pPr>
            <a:r>
              <a:rPr lang="en-US" sz="2376">
                <a:solidFill>
                  <a:srgbClr val="404040"/>
                </a:solidFill>
                <a:latin typeface="Calibri"/>
                <a:ea typeface="Calibri"/>
                <a:cs typeface="Calibri"/>
                <a:sym typeface="Calibri"/>
              </a:rPr>
              <a:t>In the United States this is indicated on paper bills by the notation: “This note is legal tender for all debts, public and private”.</a:t>
            </a:r>
            <a:endParaRPr/>
          </a:p>
        </p:txBody>
      </p:sp>
      <p:sp>
        <p:nvSpPr>
          <p:cNvPr id="213" name="Google Shape;213;p26"/>
          <p:cNvSpPr txBox="1"/>
          <p:nvPr/>
        </p:nvSpPr>
        <p:spPr>
          <a:xfrm>
            <a:off x="1320800" y="3121025"/>
            <a:ext cx="4648200" cy="1017588"/>
          </a:xfrm>
          <a:prstGeom prst="rect">
            <a:avLst/>
          </a:prstGeom>
          <a:noFill/>
          <a:ln>
            <a:noFill/>
          </a:ln>
        </p:spPr>
        <p:txBody>
          <a:bodyPr anchorCtr="0" anchor="b" bIns="45700" lIns="45700" spcFirstLastPara="1" rIns="45700" wrap="square" tIns="45700">
            <a:noAutofit/>
          </a:bodyPr>
          <a:lstStyle/>
          <a:p>
            <a:pPr indent="0" lvl="0" marL="0" marR="0" rtl="0" algn="l">
              <a:lnSpc>
                <a:spcPct val="85000"/>
              </a:lnSpc>
              <a:spcBef>
                <a:spcPts val="0"/>
              </a:spcBef>
              <a:spcAft>
                <a:spcPts val="0"/>
              </a:spcAft>
              <a:buNone/>
            </a:pPr>
            <a:r>
              <a:rPr lang="en-US" sz="4700">
                <a:solidFill>
                  <a:srgbClr val="404040"/>
                </a:solidFill>
                <a:latin typeface="Calibri"/>
                <a:ea typeface="Calibri"/>
                <a:cs typeface="Calibri"/>
                <a:sym typeface="Calibri"/>
              </a:rPr>
              <a:t>Acceptability	</a:t>
            </a:r>
            <a:endParaRPr/>
          </a:p>
        </p:txBody>
      </p:sp>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wo waves">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